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8" r:id="rId1"/>
  </p:sldMasterIdLst>
  <p:notesMasterIdLst>
    <p:notesMasterId r:id="rId14"/>
  </p:notesMasterIdLst>
  <p:sldIdLst>
    <p:sldId id="256" r:id="rId2"/>
    <p:sldId id="265" r:id="rId3"/>
    <p:sldId id="266" r:id="rId4"/>
    <p:sldId id="258" r:id="rId5"/>
    <p:sldId id="268" r:id="rId6"/>
    <p:sldId id="257" r:id="rId7"/>
    <p:sldId id="259" r:id="rId8"/>
    <p:sldId id="260" r:id="rId9"/>
    <p:sldId id="261" r:id="rId10"/>
    <p:sldId id="263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7700"/>
    <a:srgbClr val="5E7D0B"/>
    <a:srgbClr val="AA2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94"/>
    <p:restoredTop sz="94690"/>
  </p:normalViewPr>
  <p:slideViewPr>
    <p:cSldViewPr snapToGrid="0" snapToObjects="1">
      <p:cViewPr varScale="1">
        <p:scale>
          <a:sx n="70" d="100"/>
          <a:sy n="70" d="100"/>
        </p:scale>
        <p:origin x="7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20B7A-80FD-6E4D-B6D1-EB79C0489B03}" type="datetimeFigureOut">
              <a:rPr lang="ro-RO" smtClean="0"/>
              <a:t>08.01.2026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BCDB-001A-1E4B-AE28-A8930570E16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574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08-Jan-26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0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08-Jan-26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7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08-Jan-26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9326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08-Jan-26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44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08-Jan-26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8661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08-Jan-26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08-Jan-26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55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08-Jan-26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8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08-Jan-26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1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08-Jan-26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4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08-Jan-26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08-Jan-26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8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08-Jan-26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4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08-Jan-26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2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08-Jan-26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4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08-Jan-26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9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08-Jan-26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2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ass/ro" TargetMode="External"/><Relationship Id="rId2" Type="http://schemas.openxmlformats.org/officeDocument/2006/relationships/hyperlink" Target="https://atom.ubbcluj.ro/fizika/wp-content/uploads/2026/01/PEO_311826_-Anexa_1_cerere_inscriere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forms.office.com/e/PzEjF1ACG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0328-7294-3B49-8C09-B70303DCA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651879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ro-RO" sz="6000" b="1" dirty="0" err="1">
                <a:ea typeface="Calibri" panose="020F0502020204030204" pitchFamily="34" charset="0"/>
                <a:cs typeface="Calibri" panose="020F0502020204030204" pitchFamily="34" charset="0"/>
              </a:rPr>
              <a:t>Szakmai</a:t>
            </a:r>
            <a:r>
              <a:rPr lang="ro-RO" sz="60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6000" b="1" dirty="0" err="1">
                <a:ea typeface="Calibri" panose="020F0502020204030204" pitchFamily="34" charset="0"/>
                <a:cs typeface="Calibri" panose="020F0502020204030204" pitchFamily="34" charset="0"/>
              </a:rPr>
              <a:t>gyakorlat</a:t>
            </a:r>
            <a:r>
              <a:rPr lang="ro-RO" sz="60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6000" b="1" dirty="0" err="1">
                <a:ea typeface="Calibri" panose="020F0502020204030204" pitchFamily="34" charset="0"/>
                <a:cs typeface="Calibri" panose="020F0502020204030204" pitchFamily="34" charset="0"/>
              </a:rPr>
              <a:t>egy</a:t>
            </a:r>
            <a:r>
              <a:rPr lang="ro-RO" sz="60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6000" b="1" dirty="0" err="1">
                <a:ea typeface="Calibri" panose="020F0502020204030204" pitchFamily="34" charset="0"/>
                <a:cs typeface="Calibri" panose="020F0502020204030204" pitchFamily="34" charset="0"/>
              </a:rPr>
              <a:t>zöld</a:t>
            </a:r>
            <a:r>
              <a:rPr lang="ro-RO" sz="60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6000" b="1" dirty="0" err="1">
                <a:ea typeface="Calibri" panose="020F0502020204030204" pitchFamily="34" charset="0"/>
                <a:cs typeface="Calibri" panose="020F0502020204030204" pitchFamily="34" charset="0"/>
              </a:rPr>
              <a:t>gazdaságért</a:t>
            </a:r>
            <a:endParaRPr lang="ro-RO" sz="6000" cap="none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C7C30-154B-E844-8F7D-640C0F197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0689" y="4299618"/>
            <a:ext cx="9740907" cy="103665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o-RO" sz="2400" b="1" dirty="0">
                <a:ea typeface="Calibri" panose="020F0502020204030204" pitchFamily="34" charset="0"/>
                <a:cs typeface="Calibri" panose="020F0502020204030204" pitchFamily="34" charset="0"/>
              </a:rPr>
              <a:t>PEO 311826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o-RO" sz="2400" b="1" dirty="0" err="1">
                <a:solidFill>
                  <a:srgbClr val="5E7D0B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GreenSeed</a:t>
            </a:r>
            <a:r>
              <a:rPr lang="ro-RO" sz="2400" b="1" dirty="0">
                <a:solidFill>
                  <a:srgbClr val="5E7D0B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Practică studențească pentru o economie verde</a:t>
            </a:r>
            <a:endParaRPr lang="ro-RO" b="1" dirty="0">
              <a:solidFill>
                <a:srgbClr val="5E7D0B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1439F-B0CF-3DB2-E86A-D942B8B09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071" y="306901"/>
            <a:ext cx="1362165" cy="8572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8B6943-6972-D037-EEF0-FBCC4EE2C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523" y="5630744"/>
            <a:ext cx="1037783" cy="10241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48BED6-3AB3-1DE1-3EA3-6896FECE7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94" y="5630655"/>
            <a:ext cx="2651990" cy="10242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579045-BFEB-16B3-2DF7-0EB172CEA9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4694" y="333029"/>
            <a:ext cx="3596636" cy="8049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FE46BC-8AF2-E75A-0BB1-511EA33597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539523" y="203128"/>
            <a:ext cx="1024128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23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F4F18B54-D9CA-E267-BD38-C4CE27C443FD}"/>
              </a:ext>
            </a:extLst>
          </p:cNvPr>
          <p:cNvSpPr txBox="1">
            <a:spLocks/>
          </p:cNvSpPr>
          <p:nvPr/>
        </p:nvSpPr>
        <p:spPr>
          <a:xfrm>
            <a:off x="3569204" y="6384775"/>
            <a:ext cx="8623212" cy="455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1800" b="1" dirty="0">
                <a:latin typeface="Georgia" panose="02040502050405020303" pitchFamily="18" charset="0"/>
                <a:ea typeface="Cambria" panose="02040503050406030204" pitchFamily="18" charset="0"/>
              </a:rPr>
              <a:t>PEO 311826 </a:t>
            </a:r>
            <a:r>
              <a:rPr lang="ro-RO" sz="1800" b="1" dirty="0" err="1">
                <a:solidFill>
                  <a:srgbClr val="5E7D0B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GreenSeed</a:t>
            </a:r>
            <a:r>
              <a:rPr lang="ro-RO" sz="1800" b="1" dirty="0">
                <a:solidFill>
                  <a:srgbClr val="5E7D0B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: Practică studențească pentru o economie verde</a:t>
            </a:r>
            <a:endParaRPr lang="ro-RO" sz="1600" b="1" dirty="0">
              <a:solidFill>
                <a:srgbClr val="5E7D0B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FCC402-1C46-A241-4324-07F1710A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693" y="624110"/>
            <a:ext cx="5456201" cy="819679"/>
          </a:xfrm>
        </p:spPr>
        <p:txBody>
          <a:bodyPr>
            <a:normAutofit/>
          </a:bodyPr>
          <a:lstStyle/>
          <a:p>
            <a:r>
              <a:rPr lang="hu-HU" b="1" dirty="0"/>
              <a:t>Akikhez lehet fordulni:</a:t>
            </a:r>
            <a:endParaRPr lang="en-US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496F0-D406-A36A-FFF7-71B2F6D26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916" y="3093441"/>
            <a:ext cx="10505991" cy="3291333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NAGY Melinda-Katalin (</a:t>
            </a: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katalin.nagy@ubbcluj.ro</a:t>
            </a:r>
            <a:r>
              <a:rPr lang="hu-H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60363" lvl="1" indent="0">
              <a:spcBef>
                <a:spcPts val="0"/>
              </a:spcBef>
              <a:buNone/>
            </a:pPr>
            <a:r>
              <a:rPr lang="hu-H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egyetemi adjunktus, praktikáért felelős oktató, szakértő</a:t>
            </a:r>
          </a:p>
          <a:p>
            <a:r>
              <a:rPr lang="hu-HU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Vasile</a:t>
            </a:r>
            <a:r>
              <a:rPr lang="hu-H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</a:t>
            </a:r>
            <a:r>
              <a:rPr lang="ro-RO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 (</a:t>
            </a:r>
            <a:r>
              <a:rPr lang="ro-RO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vasile.chis@ubbcluj.ro</a:t>
            </a:r>
            <a:r>
              <a:rPr lang="ro-RO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60363" lvl="1" indent="0">
              <a:spcBef>
                <a:spcPts val="0"/>
              </a:spcBef>
              <a:buNone/>
            </a:pPr>
            <a:r>
              <a:rPr lang="ro-RO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egyetemi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oktat</a:t>
            </a:r>
            <a:r>
              <a:rPr lang="hu-H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ó, szakértő</a:t>
            </a:r>
          </a:p>
          <a:p>
            <a:r>
              <a:rPr lang="hu-H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Daniel-</a:t>
            </a:r>
            <a:r>
              <a:rPr lang="hu-HU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Aurelian</a:t>
            </a:r>
            <a:r>
              <a:rPr lang="hu-H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ANDREICA </a:t>
            </a:r>
            <a:r>
              <a:rPr lang="ro-RO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o-RO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daniel.andreica@ubbcluj.ro</a:t>
            </a:r>
            <a:r>
              <a:rPr lang="ro-RO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u-HU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363" lvl="1" indent="0">
              <a:spcBef>
                <a:spcPts val="0"/>
              </a:spcBef>
              <a:buNone/>
            </a:pPr>
            <a:r>
              <a:rPr lang="hu-HU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egyetemi oktató, dékán, koordinátor</a:t>
            </a: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8B1E9-43A6-B6A9-FB1C-00601C57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855" y="398584"/>
            <a:ext cx="2623810" cy="2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2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D6096-6457-24CB-EF55-5BECB3A74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5F2DD0-7433-F320-AEA0-9DA59F3CBA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" b="95"/>
          <a:stretch/>
        </p:blipFill>
        <p:spPr>
          <a:xfrm>
            <a:off x="0" y="2611120"/>
            <a:ext cx="3210560" cy="424688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400B50EC-73F2-25A3-7B5A-A56F1A46C200}"/>
              </a:ext>
            </a:extLst>
          </p:cNvPr>
          <p:cNvSpPr txBox="1">
            <a:spLocks/>
          </p:cNvSpPr>
          <p:nvPr/>
        </p:nvSpPr>
        <p:spPr>
          <a:xfrm>
            <a:off x="3569204" y="6384775"/>
            <a:ext cx="8623212" cy="455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1800" b="1" dirty="0">
                <a:latin typeface="Georgia" panose="02040502050405020303" pitchFamily="18" charset="0"/>
                <a:ea typeface="Cambria" panose="02040503050406030204" pitchFamily="18" charset="0"/>
              </a:rPr>
              <a:t>PEO 311826 </a:t>
            </a:r>
            <a:r>
              <a:rPr lang="ro-RO" sz="1800" b="1" dirty="0" err="1">
                <a:solidFill>
                  <a:srgbClr val="5E7D0B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GreenSeed</a:t>
            </a:r>
            <a:r>
              <a:rPr lang="ro-RO" sz="1800" b="1" dirty="0">
                <a:solidFill>
                  <a:srgbClr val="5E7D0B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: Practică studențească pentru o economie verde</a:t>
            </a:r>
            <a:endParaRPr lang="ro-RO" sz="1600" b="1" dirty="0">
              <a:solidFill>
                <a:srgbClr val="5E7D0B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CD0285-33EF-BDEF-5E9D-33F89FFE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846" y="647259"/>
            <a:ext cx="5046367" cy="753277"/>
          </a:xfrm>
        </p:spPr>
        <p:txBody>
          <a:bodyPr/>
          <a:lstStyle/>
          <a:p>
            <a:r>
              <a:rPr lang="hu-HU" b="1" dirty="0"/>
              <a:t>Jöhetnek a kérdések!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506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6B4E1-E38F-915E-4642-0AEA2B00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C3A6C-717D-FBC4-32E0-6273C9779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263" y="1534974"/>
            <a:ext cx="8915399" cy="1036657"/>
          </a:xfrm>
        </p:spPr>
        <p:txBody>
          <a:bodyPr>
            <a:normAutofit/>
          </a:bodyPr>
          <a:lstStyle/>
          <a:p>
            <a:pPr algn="ctr"/>
            <a:r>
              <a:rPr lang="ro-RO" sz="6000" b="1" dirty="0" err="1"/>
              <a:t>Csatlakozz</a:t>
            </a:r>
            <a:r>
              <a:rPr lang="ro-RO" sz="6000" b="1" dirty="0"/>
              <a:t> te </a:t>
            </a:r>
            <a:r>
              <a:rPr lang="ro-RO" sz="6000" b="1" dirty="0" err="1"/>
              <a:t>is</a:t>
            </a:r>
            <a:r>
              <a:rPr lang="ro-RO" sz="6000" b="1" dirty="0"/>
              <a:t>!</a:t>
            </a:r>
            <a:endParaRPr lang="ro-RO" sz="6000" b="1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4F4F4-491E-3616-15E4-AA5F1C878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0689" y="4299618"/>
            <a:ext cx="9740907" cy="103665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o-RO" sz="2400" b="1" dirty="0">
                <a:ea typeface="Cambria" panose="02040503050406030204" pitchFamily="18" charset="0"/>
              </a:rPr>
              <a:t>PEO 311826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o-RO" sz="2400" b="1" dirty="0" err="1">
                <a:solidFill>
                  <a:srgbClr val="5E7D0B"/>
                </a:solidFill>
                <a:ea typeface="Cambria" panose="02040503050406030204" pitchFamily="18" charset="0"/>
              </a:rPr>
              <a:t>GreenSeed</a:t>
            </a:r>
            <a:r>
              <a:rPr lang="ro-RO" sz="2400" b="1" dirty="0">
                <a:solidFill>
                  <a:srgbClr val="5E7D0B"/>
                </a:solidFill>
                <a:ea typeface="Cambria" panose="02040503050406030204" pitchFamily="18" charset="0"/>
              </a:rPr>
              <a:t>: Practică studențească pentru o economie verde</a:t>
            </a:r>
            <a:endParaRPr lang="ro-RO" b="1" dirty="0">
              <a:solidFill>
                <a:srgbClr val="5E7D0B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56C8D-C9F5-B287-EE94-C83E81CCB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071" y="306901"/>
            <a:ext cx="1362165" cy="8572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B65B56-5645-471D-E3F9-5676251F8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523" y="5630744"/>
            <a:ext cx="1037783" cy="10241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46C30-4AD2-B79B-2259-B1687E083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94" y="5630655"/>
            <a:ext cx="2651990" cy="10242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2C5D90-6317-03ED-1737-52F62AAA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4694" y="333029"/>
            <a:ext cx="3596636" cy="8049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BD7CC3-1B85-7DDC-80EB-0628AA65CDA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539523" y="203128"/>
            <a:ext cx="1024128" cy="10241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6A4A98-78C0-4C17-37C9-18ADB459BE7E}"/>
              </a:ext>
            </a:extLst>
          </p:cNvPr>
          <p:cNvSpPr txBox="1">
            <a:spLocks/>
          </p:cNvSpPr>
          <p:nvPr/>
        </p:nvSpPr>
        <p:spPr>
          <a:xfrm>
            <a:off x="1344168" y="3161022"/>
            <a:ext cx="10500284" cy="66090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4000" b="1" dirty="0" err="1">
                <a:solidFill>
                  <a:srgbClr val="577700"/>
                </a:solidFill>
                <a:ea typeface="Cambria" panose="02040503050406030204" pitchFamily="18" charset="0"/>
              </a:rPr>
              <a:t>Szakmai</a:t>
            </a:r>
            <a:r>
              <a:rPr lang="ro-RO" sz="4000" b="1" dirty="0">
                <a:solidFill>
                  <a:srgbClr val="577700"/>
                </a:solidFill>
                <a:ea typeface="Cambria" panose="02040503050406030204" pitchFamily="18" charset="0"/>
              </a:rPr>
              <a:t> </a:t>
            </a:r>
            <a:r>
              <a:rPr lang="ro-RO" sz="4000" b="1" dirty="0" err="1">
                <a:solidFill>
                  <a:srgbClr val="577700"/>
                </a:solidFill>
                <a:ea typeface="Cambria" panose="02040503050406030204" pitchFamily="18" charset="0"/>
              </a:rPr>
              <a:t>gyakorlat</a:t>
            </a:r>
            <a:r>
              <a:rPr lang="ro-RO" sz="4000" b="1" dirty="0">
                <a:solidFill>
                  <a:srgbClr val="577700"/>
                </a:solidFill>
                <a:ea typeface="Cambria" panose="02040503050406030204" pitchFamily="18" charset="0"/>
              </a:rPr>
              <a:t> </a:t>
            </a:r>
            <a:r>
              <a:rPr lang="ro-RO" sz="4000" b="1" dirty="0" err="1">
                <a:solidFill>
                  <a:srgbClr val="577700"/>
                </a:solidFill>
                <a:ea typeface="Cambria" panose="02040503050406030204" pitchFamily="18" charset="0"/>
              </a:rPr>
              <a:t>egy</a:t>
            </a:r>
            <a:r>
              <a:rPr lang="ro-RO" sz="4000" b="1" dirty="0">
                <a:solidFill>
                  <a:srgbClr val="577700"/>
                </a:solidFill>
                <a:ea typeface="Cambria" panose="02040503050406030204" pitchFamily="18" charset="0"/>
              </a:rPr>
              <a:t> </a:t>
            </a:r>
            <a:r>
              <a:rPr lang="ro-RO" sz="4000" b="1" dirty="0" err="1">
                <a:solidFill>
                  <a:srgbClr val="577700"/>
                </a:solidFill>
                <a:ea typeface="Cambria" panose="02040503050406030204" pitchFamily="18" charset="0"/>
              </a:rPr>
              <a:t>zöld</a:t>
            </a:r>
            <a:r>
              <a:rPr lang="ro-RO" sz="4000" b="1" dirty="0">
                <a:solidFill>
                  <a:srgbClr val="577700"/>
                </a:solidFill>
                <a:ea typeface="Cambria" panose="02040503050406030204" pitchFamily="18" charset="0"/>
              </a:rPr>
              <a:t> </a:t>
            </a:r>
            <a:r>
              <a:rPr lang="ro-RO" sz="4000" b="1" dirty="0" err="1">
                <a:solidFill>
                  <a:srgbClr val="577700"/>
                </a:solidFill>
                <a:ea typeface="Cambria" panose="02040503050406030204" pitchFamily="18" charset="0"/>
              </a:rPr>
              <a:t>gazdaságért</a:t>
            </a:r>
            <a:endParaRPr lang="ro-RO" sz="4000" dirty="0">
              <a:solidFill>
                <a:srgbClr val="577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6AB3-32D7-624E-8F47-89F3D11C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694" y="249593"/>
            <a:ext cx="5486400" cy="1871836"/>
          </a:xfrm>
          <a:noFill/>
        </p:spPr>
        <p:txBody>
          <a:bodyPr>
            <a:noAutofit/>
          </a:bodyPr>
          <a:lstStyle/>
          <a:p>
            <a:r>
              <a:rPr lang="ro-RO" sz="2800" b="1" dirty="0" err="1"/>
              <a:t>Szeretnétek</a:t>
            </a:r>
            <a:r>
              <a:rPr lang="ro-RO" sz="2800" b="1" dirty="0"/>
              <a:t> </a:t>
            </a:r>
            <a:r>
              <a:rPr lang="ro-RO" sz="2800" b="1" dirty="0" err="1"/>
              <a:t>egy</a:t>
            </a:r>
            <a:r>
              <a:rPr lang="ro-RO" sz="2800" b="1" dirty="0"/>
              <a:t> </a:t>
            </a:r>
            <a:r>
              <a:rPr lang="ro-RO" sz="2800" b="1" dirty="0" err="1"/>
              <a:t>lépéssel</a:t>
            </a:r>
            <a:r>
              <a:rPr lang="ro-RO" sz="2800" b="1" dirty="0"/>
              <a:t> </a:t>
            </a:r>
            <a:r>
              <a:rPr lang="ro-RO" sz="2800" b="1" dirty="0" err="1"/>
              <a:t>közelebb</a:t>
            </a:r>
            <a:r>
              <a:rPr lang="ro-RO" sz="2800" b="1" dirty="0"/>
              <a:t> </a:t>
            </a:r>
            <a:r>
              <a:rPr lang="ro-RO" sz="2800" b="1" dirty="0" err="1"/>
              <a:t>kerülni</a:t>
            </a:r>
            <a:r>
              <a:rPr lang="ro-RO" sz="2800" b="1" dirty="0"/>
              <a:t> a </a:t>
            </a:r>
            <a:r>
              <a:rPr lang="ro-RO" sz="2800" b="1" dirty="0" err="1"/>
              <a:t>foglalkoztatáshoz</a:t>
            </a:r>
            <a:r>
              <a:rPr lang="ro-RO" sz="2800" b="1" dirty="0"/>
              <a:t>, </a:t>
            </a:r>
            <a:r>
              <a:rPr lang="ro-RO" sz="2800" b="1" dirty="0" err="1"/>
              <a:t>és</a:t>
            </a:r>
            <a:r>
              <a:rPr lang="ro-RO" sz="2800" b="1" dirty="0"/>
              <a:t> </a:t>
            </a:r>
            <a:r>
              <a:rPr lang="ro-RO" sz="2800" b="1" dirty="0" err="1"/>
              <a:t>időben</a:t>
            </a:r>
            <a:r>
              <a:rPr lang="ro-RO" sz="2800" b="1" dirty="0"/>
              <a:t> </a:t>
            </a:r>
            <a:r>
              <a:rPr lang="ro-RO" sz="2800" b="1" dirty="0" err="1"/>
              <a:t>felkészülni</a:t>
            </a:r>
            <a:r>
              <a:rPr lang="ro-RO" sz="2800" b="1" dirty="0"/>
              <a:t> a </a:t>
            </a:r>
            <a:r>
              <a:rPr lang="ro-RO" sz="2800" b="1" dirty="0" err="1"/>
              <a:t>munkaerőpiacra</a:t>
            </a:r>
            <a:r>
              <a:rPr lang="ro-RO" sz="2800" b="1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CFC14-CF6A-A441-A4FD-98508E1157D9}"/>
              </a:ext>
            </a:extLst>
          </p:cNvPr>
          <p:cNvSpPr txBox="1"/>
          <p:nvPr/>
        </p:nvSpPr>
        <p:spPr>
          <a:xfrm>
            <a:off x="416853" y="6288812"/>
            <a:ext cx="510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POCU 130631 Practică pentru o dezvoltare durabilă</a:t>
            </a:r>
            <a:endParaRPr lang="en-US" sz="18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DDC83-05F4-0446-87B1-2BB082FBA0A9}"/>
              </a:ext>
            </a:extLst>
          </p:cNvPr>
          <p:cNvSpPr txBox="1"/>
          <p:nvPr/>
        </p:nvSpPr>
        <p:spPr>
          <a:xfrm>
            <a:off x="6556548" y="2129614"/>
            <a:ext cx="5392271" cy="4493538"/>
          </a:xfrm>
          <a:prstGeom prst="rect">
            <a:avLst/>
          </a:prstGeom>
          <a:solidFill>
            <a:srgbClr val="577700"/>
          </a:solidFill>
          <a:ln>
            <a:solidFill>
              <a:srgbClr val="5777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200" dirty="0">
                <a:latin typeface="Georgia"/>
                <a:ea typeface="+mn-lt"/>
                <a:cs typeface="+mn-lt"/>
              </a:rPr>
              <a:t>Iratkozzatok be a „</a:t>
            </a:r>
            <a:r>
              <a:rPr lang="hu-HU" sz="2200" dirty="0" err="1">
                <a:latin typeface="Georgia"/>
                <a:ea typeface="+mn-lt"/>
                <a:cs typeface="+mn-lt"/>
              </a:rPr>
              <a:t>GreenSeed</a:t>
            </a:r>
            <a:r>
              <a:rPr lang="hu-HU" sz="2200" dirty="0">
                <a:latin typeface="Georgia"/>
                <a:ea typeface="+mn-lt"/>
                <a:cs typeface="+mn-lt"/>
              </a:rPr>
              <a:t>: </a:t>
            </a:r>
            <a:r>
              <a:rPr lang="hu-HU" sz="2200" dirty="0" err="1">
                <a:latin typeface="Georgia"/>
                <a:ea typeface="+mn-lt"/>
                <a:cs typeface="+mn-lt"/>
              </a:rPr>
              <a:t>Practică</a:t>
            </a:r>
            <a:r>
              <a:rPr lang="hu-HU" sz="2200" dirty="0">
                <a:latin typeface="Georgia"/>
                <a:ea typeface="+mn-lt"/>
                <a:cs typeface="+mn-lt"/>
              </a:rPr>
              <a:t> </a:t>
            </a:r>
            <a:r>
              <a:rPr lang="hu-HU" sz="2200" dirty="0" err="1">
                <a:latin typeface="Georgia"/>
                <a:ea typeface="+mn-lt"/>
                <a:cs typeface="+mn-lt"/>
              </a:rPr>
              <a:t>studen</a:t>
            </a:r>
            <a:r>
              <a:rPr lang="ro-RO" sz="2200" dirty="0" err="1">
                <a:latin typeface="Georgia"/>
                <a:ea typeface="+mn-lt"/>
                <a:cs typeface="+mn-lt"/>
              </a:rPr>
              <a:t>țească</a:t>
            </a:r>
            <a:r>
              <a:rPr lang="ro-RO" sz="2200" dirty="0">
                <a:latin typeface="Georgia"/>
                <a:ea typeface="+mn-lt"/>
                <a:cs typeface="+mn-lt"/>
              </a:rPr>
              <a:t> pentru o economie verde</a:t>
            </a:r>
            <a:r>
              <a:rPr lang="hu-HU" sz="2200" dirty="0">
                <a:latin typeface="Georgia"/>
                <a:ea typeface="+mn-lt"/>
                <a:cs typeface="+mn-lt"/>
              </a:rPr>
              <a:t>” (PEO 311826) szakmai gyakorlat programba, </a:t>
            </a:r>
            <a:r>
              <a:rPr lang="hu-HU" sz="2200">
                <a:latin typeface="Georgia"/>
                <a:ea typeface="+mn-lt"/>
                <a:cs typeface="+mn-lt"/>
              </a:rPr>
              <a:t>és lehetőségetek </a:t>
            </a:r>
            <a:r>
              <a:rPr lang="hu-HU" sz="2200" dirty="0">
                <a:latin typeface="Georgia"/>
                <a:ea typeface="+mn-lt"/>
                <a:cs typeface="+mn-lt"/>
              </a:rPr>
              <a:t>lesz a tantervben szereplő kötelező szakmai gyakorlatok elvégzésére egy esetleges jövőbeni munkáltatónál.</a:t>
            </a:r>
          </a:p>
          <a:p>
            <a:pPr algn="just"/>
            <a:endParaRPr lang="hu-HU" sz="2200" dirty="0">
              <a:latin typeface="Georgia"/>
              <a:ea typeface="+mn-lt"/>
              <a:cs typeface="+mn-lt"/>
            </a:endParaRPr>
          </a:p>
          <a:p>
            <a:r>
              <a:rPr lang="hu-HU" sz="2200" dirty="0">
                <a:latin typeface="Georgia"/>
                <a:ea typeface="+mn-lt"/>
                <a:cs typeface="+mn-lt"/>
              </a:rPr>
              <a:t>Közvetlenül együttműködhettek a potenciális munkáltatókkal, azonosítjátok a különböző munkákhoz szükséges készségeiteket, és számos díjat nyerhettek.</a:t>
            </a:r>
            <a:endParaRPr lang="en-US" sz="2200" dirty="0">
              <a:latin typeface="Georgi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C53B70-E8F1-0941-81FC-B28B951E3A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5" y="-4116"/>
            <a:ext cx="62866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27F2E713-3AB5-C445-A375-3210E42DAF79}"/>
              </a:ext>
            </a:extLst>
          </p:cNvPr>
          <p:cNvSpPr/>
          <p:nvPr/>
        </p:nvSpPr>
        <p:spPr>
          <a:xfrm>
            <a:off x="189238" y="1184808"/>
            <a:ext cx="3311295" cy="2674498"/>
          </a:xfrm>
          <a:prstGeom prst="ellipse">
            <a:avLst/>
          </a:prstGeom>
          <a:solidFill>
            <a:srgbClr val="57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06AB3-32D7-624E-8F47-89F3D11C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96" y="143881"/>
            <a:ext cx="4649038" cy="714248"/>
          </a:xfrm>
        </p:spPr>
        <p:txBody>
          <a:bodyPr>
            <a:noAutofit/>
          </a:bodyPr>
          <a:lstStyle/>
          <a:p>
            <a:r>
              <a:rPr lang="ro-RO" sz="3600" b="1" dirty="0"/>
              <a:t>A program </a:t>
            </a:r>
            <a:r>
              <a:rPr lang="ro-RO" sz="3600" b="1" dirty="0" err="1"/>
              <a:t>ajánlata</a:t>
            </a:r>
            <a:endParaRPr lang="ro-RO" sz="36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180089-D89B-344C-8A1E-CB018EC110B6}"/>
              </a:ext>
            </a:extLst>
          </p:cNvPr>
          <p:cNvSpPr/>
          <p:nvPr/>
        </p:nvSpPr>
        <p:spPr>
          <a:xfrm>
            <a:off x="3826665" y="4184607"/>
            <a:ext cx="2309977" cy="1996100"/>
          </a:xfrm>
          <a:prstGeom prst="ellipse">
            <a:avLst/>
          </a:prstGeom>
          <a:solidFill>
            <a:srgbClr val="5777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2B12DB-2B00-B244-8A0A-A5E903C12D02}"/>
              </a:ext>
            </a:extLst>
          </p:cNvPr>
          <p:cNvSpPr txBox="1"/>
          <p:nvPr/>
        </p:nvSpPr>
        <p:spPr>
          <a:xfrm>
            <a:off x="3995139" y="4527660"/>
            <a:ext cx="1973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err="1">
                <a:latin typeface="Georgia" panose="02040502050405020303" pitchFamily="18" charset="0"/>
                <a:ea typeface="Calibri" panose="020F0502020204030204" pitchFamily="34" charset="0"/>
              </a:rPr>
              <a:t>Gazdasági</a:t>
            </a:r>
            <a:r>
              <a:rPr lang="ro-RO" b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b="1" dirty="0" err="1">
                <a:latin typeface="Georgia" panose="02040502050405020303" pitchFamily="18" charset="0"/>
                <a:ea typeface="Calibri" panose="020F0502020204030204" pitchFamily="34" charset="0"/>
              </a:rPr>
              <a:t>partnerek</a:t>
            </a:r>
            <a:r>
              <a:rPr lang="ro-RO" b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b="1" dirty="0" err="1">
                <a:latin typeface="Georgia" panose="02040502050405020303" pitchFamily="18" charset="0"/>
                <a:ea typeface="Calibri" panose="020F0502020204030204" pitchFamily="34" charset="0"/>
              </a:rPr>
              <a:t>bemutatkozó</a:t>
            </a:r>
            <a:r>
              <a:rPr lang="ro-RO" b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b="1" dirty="0" err="1">
                <a:latin typeface="Georgia" panose="02040502050405020303" pitchFamily="18" charset="0"/>
                <a:ea typeface="Calibri" panose="020F0502020204030204" pitchFamily="34" charset="0"/>
              </a:rPr>
              <a:t>rendezvényei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606BB1-8502-1443-B1A0-37999B7455E6}"/>
              </a:ext>
            </a:extLst>
          </p:cNvPr>
          <p:cNvSpPr/>
          <p:nvPr/>
        </p:nvSpPr>
        <p:spPr>
          <a:xfrm>
            <a:off x="5917892" y="322729"/>
            <a:ext cx="3078190" cy="2485265"/>
          </a:xfrm>
          <a:prstGeom prst="ellipse">
            <a:avLst/>
          </a:prstGeom>
          <a:solidFill>
            <a:srgbClr val="5777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92E168-A25E-FF4B-B140-38C6378FB1E7}"/>
              </a:ext>
            </a:extLst>
          </p:cNvPr>
          <p:cNvSpPr txBox="1"/>
          <p:nvPr/>
        </p:nvSpPr>
        <p:spPr>
          <a:xfrm>
            <a:off x="6059954" y="843572"/>
            <a:ext cx="28004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700" b="1" dirty="0">
                <a:latin typeface="Georgia" panose="02040502050405020303" pitchFamily="18" charset="0"/>
                <a:ea typeface="Calibri" panose="020F0502020204030204" pitchFamily="34" charset="0"/>
              </a:rPr>
              <a:t>9 </a:t>
            </a:r>
            <a:r>
              <a:rPr lang="ro-RO" sz="1700" b="1" dirty="0" err="1">
                <a:latin typeface="Georgia" panose="02040502050405020303" pitchFamily="18" charset="0"/>
                <a:ea typeface="Calibri" panose="020F0502020204030204" pitchFamily="34" charset="0"/>
              </a:rPr>
              <a:t>díj</a:t>
            </a:r>
            <a:r>
              <a:rPr lang="ro-RO" sz="1700" b="1" dirty="0">
                <a:latin typeface="Georgia" panose="02040502050405020303" pitchFamily="18" charset="0"/>
                <a:ea typeface="Calibri" panose="020F0502020204030204" pitchFamily="34" charset="0"/>
              </a:rPr>
              <a:t>, </a:t>
            </a:r>
            <a:r>
              <a:rPr lang="ro-RO" sz="1700" b="1" dirty="0" err="1">
                <a:latin typeface="Georgia" panose="02040502050405020303" pitchFamily="18" charset="0"/>
                <a:ea typeface="Calibri" panose="020F0502020204030204" pitchFamily="34" charset="0"/>
              </a:rPr>
              <a:t>egyenként</a:t>
            </a:r>
            <a:r>
              <a:rPr lang="ro-RO" sz="1700" b="1" dirty="0">
                <a:latin typeface="Georgia" panose="02040502050405020303" pitchFamily="18" charset="0"/>
                <a:ea typeface="Calibri" panose="020F0502020204030204" pitchFamily="34" charset="0"/>
              </a:rPr>
              <a:t> 2500 </a:t>
            </a:r>
            <a:r>
              <a:rPr lang="ro-RO" sz="1700" b="1" dirty="0" err="1">
                <a:latin typeface="Georgia" panose="02040502050405020303" pitchFamily="18" charset="0"/>
                <a:ea typeface="Calibri" panose="020F0502020204030204" pitchFamily="34" charset="0"/>
              </a:rPr>
              <a:t>lej</a:t>
            </a:r>
            <a:r>
              <a:rPr lang="ro-RO" sz="1700" b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sz="1700" b="1" dirty="0" err="1">
                <a:latin typeface="Georgia" panose="02040502050405020303" pitchFamily="18" charset="0"/>
                <a:ea typeface="Calibri" panose="020F0502020204030204" pitchFamily="34" charset="0"/>
              </a:rPr>
              <a:t>értékben</a:t>
            </a:r>
            <a:r>
              <a:rPr lang="ro-RO" sz="1700" b="1" dirty="0">
                <a:latin typeface="Georgia" panose="02040502050405020303" pitchFamily="18" charset="0"/>
                <a:ea typeface="Calibri" panose="020F0502020204030204" pitchFamily="34" charset="0"/>
              </a:rPr>
              <a:t>, </a:t>
            </a:r>
            <a:r>
              <a:rPr lang="ro-RO" sz="1700" b="1" dirty="0" err="1">
                <a:latin typeface="Georgia" panose="02040502050405020303" pitchFamily="18" charset="0"/>
                <a:ea typeface="Calibri" panose="020F0502020204030204" pitchFamily="34" charset="0"/>
              </a:rPr>
              <a:t>az</a:t>
            </a:r>
            <a:r>
              <a:rPr lang="ro-RO" sz="1700" b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sz="1700" b="1" dirty="0" err="1">
                <a:latin typeface="Georgia" panose="02040502050405020303" pitchFamily="18" charset="0"/>
                <a:ea typeface="Calibri" panose="020F0502020204030204" pitchFamily="34" charset="0"/>
              </a:rPr>
              <a:t>elért</a:t>
            </a:r>
            <a:r>
              <a:rPr lang="ro-RO" sz="1700" b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sz="1700" b="1" dirty="0" err="1">
                <a:latin typeface="Georgia" panose="02040502050405020303" pitchFamily="18" charset="0"/>
                <a:ea typeface="Calibri" panose="020F0502020204030204" pitchFamily="34" charset="0"/>
              </a:rPr>
              <a:t>teljesítményektől</a:t>
            </a:r>
            <a:r>
              <a:rPr lang="ro-RO" sz="1700" b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sz="1700" b="1" dirty="0" err="1">
                <a:latin typeface="Georgia" panose="02040502050405020303" pitchFamily="18" charset="0"/>
                <a:ea typeface="Calibri" panose="020F0502020204030204" pitchFamily="34" charset="0"/>
              </a:rPr>
              <a:t>függően</a:t>
            </a:r>
            <a:r>
              <a:rPr lang="ro-RO" sz="1700" b="1" dirty="0">
                <a:latin typeface="Georgia" panose="02040502050405020303" pitchFamily="18" charset="0"/>
                <a:ea typeface="Calibri" panose="020F0502020204030204" pitchFamily="34" charset="0"/>
              </a:rPr>
              <a:t> (</a:t>
            </a:r>
            <a:r>
              <a:rPr lang="ro-RO" sz="1700" b="1" dirty="0" err="1">
                <a:latin typeface="Georgia" panose="02040502050405020303" pitchFamily="18" charset="0"/>
                <a:ea typeface="Calibri" panose="020F0502020204030204" pitchFamily="34" charset="0"/>
              </a:rPr>
              <a:t>projektpályázat</a:t>
            </a:r>
            <a:r>
              <a:rPr lang="ro-RO" sz="1700" b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sz="1700" b="1" dirty="0" err="1">
                <a:latin typeface="Georgia" panose="02040502050405020303" pitchFamily="18" charset="0"/>
                <a:ea typeface="Calibri" panose="020F0502020204030204" pitchFamily="34" charset="0"/>
              </a:rPr>
              <a:t>alapján</a:t>
            </a:r>
            <a:r>
              <a:rPr lang="ro-RO" sz="1700" b="1" dirty="0">
                <a:latin typeface="Georgia" panose="02040502050405020303" pitchFamily="18" charset="0"/>
                <a:ea typeface="Calibri" panose="020F0502020204030204" pitchFamily="34" charset="0"/>
              </a:rPr>
              <a:t>)</a:t>
            </a:r>
            <a:endParaRPr lang="en-US" sz="1700" b="1" dirty="0">
              <a:latin typeface="Georgia" panose="02040502050405020303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81BEDD-9EC0-3D41-842B-D3ADD12F6276}"/>
              </a:ext>
            </a:extLst>
          </p:cNvPr>
          <p:cNvSpPr/>
          <p:nvPr/>
        </p:nvSpPr>
        <p:spPr>
          <a:xfrm>
            <a:off x="9371799" y="322729"/>
            <a:ext cx="2303256" cy="1599297"/>
          </a:xfrm>
          <a:prstGeom prst="ellipse">
            <a:avLst/>
          </a:prstGeom>
          <a:solidFill>
            <a:srgbClr val="5777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054CED-3B16-8C4D-B79C-B97DB6904C8F}"/>
              </a:ext>
            </a:extLst>
          </p:cNvPr>
          <p:cNvSpPr txBox="1"/>
          <p:nvPr/>
        </p:nvSpPr>
        <p:spPr>
          <a:xfrm>
            <a:off x="9290096" y="924762"/>
            <a:ext cx="246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err="1">
                <a:latin typeface="Georgia" panose="02040502050405020303" pitchFamily="18" charset="0"/>
                <a:ea typeface="Calibri" panose="020F0502020204030204" pitchFamily="34" charset="0"/>
              </a:rPr>
              <a:t>Karriertanácsadás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FCE2249-654F-4B4B-A3D2-932E200238DC}"/>
              </a:ext>
            </a:extLst>
          </p:cNvPr>
          <p:cNvSpPr/>
          <p:nvPr/>
        </p:nvSpPr>
        <p:spPr>
          <a:xfrm>
            <a:off x="8838579" y="2113948"/>
            <a:ext cx="3035173" cy="2479658"/>
          </a:xfrm>
          <a:prstGeom prst="ellipse">
            <a:avLst/>
          </a:prstGeom>
          <a:solidFill>
            <a:srgbClr val="5777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91AFDF-06A1-AA4A-84CF-B92711137719}"/>
              </a:ext>
            </a:extLst>
          </p:cNvPr>
          <p:cNvSpPr txBox="1"/>
          <p:nvPr/>
        </p:nvSpPr>
        <p:spPr>
          <a:xfrm>
            <a:off x="9037275" y="2611835"/>
            <a:ext cx="2637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err="1">
                <a:latin typeface="Georgia" panose="02040502050405020303" pitchFamily="18" charset="0"/>
                <a:ea typeface="Calibri" panose="020F0502020204030204" pitchFamily="34" charset="0"/>
              </a:rPr>
              <a:t>Részvétel</a:t>
            </a:r>
            <a:r>
              <a:rPr lang="ro-RO" b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b="1" dirty="0" err="1">
                <a:latin typeface="Georgia" panose="02040502050405020303" pitchFamily="18" charset="0"/>
                <a:ea typeface="Calibri" panose="020F0502020204030204" pitchFamily="34" charset="0"/>
              </a:rPr>
              <a:t>transzdiszciplináris</a:t>
            </a:r>
            <a:r>
              <a:rPr lang="ro-RO" b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b="1" dirty="0" err="1">
                <a:latin typeface="Georgia" panose="02040502050405020303" pitchFamily="18" charset="0"/>
                <a:ea typeface="Calibri" panose="020F0502020204030204" pitchFamily="34" charset="0"/>
              </a:rPr>
              <a:t>tevékenységekben</a:t>
            </a:r>
            <a:r>
              <a:rPr lang="ro-RO" b="1" dirty="0">
                <a:latin typeface="Georgia" panose="02040502050405020303" pitchFamily="18" charset="0"/>
                <a:ea typeface="Calibri" panose="020F0502020204030204" pitchFamily="34" charset="0"/>
              </a:rPr>
              <a:t> a STEM </a:t>
            </a:r>
            <a:r>
              <a:rPr lang="ro-RO" b="1" dirty="0" err="1">
                <a:latin typeface="Georgia" panose="02040502050405020303" pitchFamily="18" charset="0"/>
                <a:ea typeface="Calibri" panose="020F0502020204030204" pitchFamily="34" charset="0"/>
              </a:rPr>
              <a:t>laboratóriumban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64E162-A8B8-A047-BABC-576E3446D9E8}"/>
              </a:ext>
            </a:extLst>
          </p:cNvPr>
          <p:cNvSpPr/>
          <p:nvPr/>
        </p:nvSpPr>
        <p:spPr>
          <a:xfrm>
            <a:off x="5718886" y="2925076"/>
            <a:ext cx="2239337" cy="1730089"/>
          </a:xfrm>
          <a:prstGeom prst="ellipse">
            <a:avLst/>
          </a:prstGeom>
          <a:solidFill>
            <a:srgbClr val="5777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C45210-0DC8-0C4E-A998-00AEB0A5DD3C}"/>
              </a:ext>
            </a:extLst>
          </p:cNvPr>
          <p:cNvSpPr txBox="1"/>
          <p:nvPr/>
        </p:nvSpPr>
        <p:spPr>
          <a:xfrm>
            <a:off x="5851559" y="3199795"/>
            <a:ext cx="1977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err="1">
                <a:latin typeface="Georgia" panose="02040502050405020303" pitchFamily="18" charset="0"/>
                <a:ea typeface="Calibri" panose="020F0502020204030204" pitchFamily="34" charset="0"/>
              </a:rPr>
              <a:t>Képzés</a:t>
            </a:r>
            <a:r>
              <a:rPr lang="ro-RO" b="1" dirty="0">
                <a:latin typeface="Georgia" panose="02040502050405020303" pitchFamily="18" charset="0"/>
                <a:ea typeface="Calibri" panose="020F0502020204030204" pitchFamily="34" charset="0"/>
              </a:rPr>
              <a:t> a </a:t>
            </a:r>
            <a:r>
              <a:rPr lang="ro-RO" b="1" dirty="0" err="1">
                <a:latin typeface="Georgia" panose="02040502050405020303" pitchFamily="18" charset="0"/>
                <a:ea typeface="Calibri" panose="020F0502020204030204" pitchFamily="34" charset="0"/>
              </a:rPr>
              <a:t>fenntartható</a:t>
            </a:r>
            <a:r>
              <a:rPr lang="ro-RO" b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b="1" dirty="0" err="1">
                <a:latin typeface="Georgia" panose="02040502050405020303" pitchFamily="18" charset="0"/>
                <a:ea typeface="Calibri" panose="020F0502020204030204" pitchFamily="34" charset="0"/>
              </a:rPr>
              <a:t>fejlődés</a:t>
            </a:r>
            <a:r>
              <a:rPr lang="ro-RO" b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b="1" dirty="0" err="1">
                <a:latin typeface="Georgia" panose="02040502050405020303" pitchFamily="18" charset="0"/>
                <a:ea typeface="Calibri" panose="020F0502020204030204" pitchFamily="34" charset="0"/>
              </a:rPr>
              <a:t>területén</a:t>
            </a:r>
            <a:endParaRPr lang="ro-RO" sz="1800" b="1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4D03678-35EC-E14D-B01F-239490F68396}"/>
              </a:ext>
            </a:extLst>
          </p:cNvPr>
          <p:cNvSpPr/>
          <p:nvPr/>
        </p:nvSpPr>
        <p:spPr>
          <a:xfrm>
            <a:off x="7007030" y="4474123"/>
            <a:ext cx="3078264" cy="2088041"/>
          </a:xfrm>
          <a:prstGeom prst="ellipse">
            <a:avLst/>
          </a:prstGeom>
          <a:solidFill>
            <a:srgbClr val="5777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8357FE-ACFA-574F-9DC9-F618404EDA8B}"/>
              </a:ext>
            </a:extLst>
          </p:cNvPr>
          <p:cNvSpPr txBox="1"/>
          <p:nvPr/>
        </p:nvSpPr>
        <p:spPr>
          <a:xfrm>
            <a:off x="7220529" y="4917270"/>
            <a:ext cx="2651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err="1">
                <a:latin typeface="Georgia" panose="02040502050405020303" pitchFamily="18" charset="0"/>
                <a:ea typeface="Calibri" panose="020F0502020204030204" pitchFamily="34" charset="0"/>
              </a:rPr>
              <a:t>Vállalkozói</a:t>
            </a:r>
            <a:r>
              <a:rPr lang="ro-RO" b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b="1" dirty="0" err="1">
                <a:latin typeface="Georgia" panose="02040502050405020303" pitchFamily="18" charset="0"/>
                <a:ea typeface="Calibri" panose="020F0502020204030204" pitchFamily="34" charset="0"/>
              </a:rPr>
              <a:t>készségek</a:t>
            </a:r>
            <a:r>
              <a:rPr lang="ro-RO" b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b="1" dirty="0" err="1">
                <a:latin typeface="Georgia" panose="02040502050405020303" pitchFamily="18" charset="0"/>
                <a:ea typeface="Calibri" panose="020F0502020204030204" pitchFamily="34" charset="0"/>
              </a:rPr>
              <a:t>fejlesztése</a:t>
            </a:r>
            <a:r>
              <a:rPr lang="ro-RO" b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b="1" dirty="0" err="1">
                <a:latin typeface="Georgia" panose="02040502050405020303" pitchFamily="18" charset="0"/>
                <a:ea typeface="Calibri" panose="020F0502020204030204" pitchFamily="34" charset="0"/>
              </a:rPr>
              <a:t>szimulált</a:t>
            </a:r>
            <a:r>
              <a:rPr lang="ro-RO" b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b="1" dirty="0" err="1">
                <a:latin typeface="Georgia" panose="02040502050405020303" pitchFamily="18" charset="0"/>
                <a:ea typeface="Calibri" panose="020F0502020204030204" pitchFamily="34" charset="0"/>
              </a:rPr>
              <a:t>vállalkozás</a:t>
            </a:r>
            <a:r>
              <a:rPr lang="ro-RO" b="1" dirty="0"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b="1" dirty="0" err="1">
                <a:latin typeface="Georgia" panose="02040502050405020303" pitchFamily="18" charset="0"/>
                <a:ea typeface="Calibri" panose="020F0502020204030204" pitchFamily="34" charset="0"/>
              </a:rPr>
              <a:t>révén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DEB210-F7A4-3E46-8595-D3464FCF0A14}"/>
              </a:ext>
            </a:extLst>
          </p:cNvPr>
          <p:cNvSpPr txBox="1"/>
          <p:nvPr/>
        </p:nvSpPr>
        <p:spPr>
          <a:xfrm>
            <a:off x="507045" y="1704973"/>
            <a:ext cx="2723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A </a:t>
            </a:r>
            <a:r>
              <a:rPr lang="ro-RO" sz="2000" dirty="0" err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tantervben</a:t>
            </a:r>
            <a:r>
              <a:rPr lang="ro-RO" sz="20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sz="2000" dirty="0" err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szereplő</a:t>
            </a:r>
            <a:r>
              <a:rPr lang="ro-RO" sz="20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sz="2000" dirty="0" err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kötelező</a:t>
            </a:r>
            <a:r>
              <a:rPr lang="ro-RO" sz="20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sz="2000" dirty="0" err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szakmai</a:t>
            </a:r>
            <a:r>
              <a:rPr lang="ro-RO" sz="20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sz="2000" dirty="0" err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gyakorlatok</a:t>
            </a:r>
            <a:r>
              <a:rPr lang="ro-RO" sz="20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sz="2000" dirty="0" err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elvégzése</a:t>
            </a:r>
            <a:r>
              <a:rPr lang="ro-RO" sz="20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sz="2000" dirty="0" err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egy</a:t>
            </a:r>
            <a:r>
              <a:rPr lang="ro-RO" sz="20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sz="2000" dirty="0" err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esetleges</a:t>
            </a:r>
            <a:r>
              <a:rPr lang="ro-RO" sz="20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sz="2000" dirty="0" err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jövőbeni</a:t>
            </a:r>
            <a:r>
              <a:rPr lang="ro-RO" sz="20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ro-RO" sz="2000" dirty="0" err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munkáltatódnál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Arrow: Right 20">
            <a:extLst>
              <a:ext uri="{FF2B5EF4-FFF2-40B4-BE49-F238E27FC236}">
                <a16:creationId xmlns:a16="http://schemas.microsoft.com/office/drawing/2014/main" id="{1B262207-B57C-8042-9A85-7C67C66C8FCB}"/>
              </a:ext>
            </a:extLst>
          </p:cNvPr>
          <p:cNvSpPr/>
          <p:nvPr/>
        </p:nvSpPr>
        <p:spPr>
          <a:xfrm rot="777699">
            <a:off x="4170841" y="2386840"/>
            <a:ext cx="1123625" cy="931973"/>
          </a:xfrm>
          <a:prstGeom prst="rightArrow">
            <a:avLst/>
          </a:prstGeom>
          <a:solidFill>
            <a:srgbClr val="577700">
              <a:alpha val="65000"/>
            </a:srgb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5F5FE-69B2-03AA-1835-97DA6785D920}"/>
              </a:ext>
            </a:extLst>
          </p:cNvPr>
          <p:cNvSpPr txBox="1">
            <a:spLocks/>
          </p:cNvSpPr>
          <p:nvPr/>
        </p:nvSpPr>
        <p:spPr>
          <a:xfrm>
            <a:off x="3550933" y="6393606"/>
            <a:ext cx="8623212" cy="455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1800" b="1" dirty="0">
                <a:latin typeface="Georgia" panose="02040502050405020303" pitchFamily="18" charset="0"/>
                <a:ea typeface="Cambria" panose="02040503050406030204" pitchFamily="18" charset="0"/>
              </a:rPr>
              <a:t>PEO 311826 </a:t>
            </a:r>
            <a:r>
              <a:rPr lang="ro-RO" sz="1800" b="1" dirty="0" err="1">
                <a:solidFill>
                  <a:srgbClr val="5E7D0B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GreenSeed</a:t>
            </a:r>
            <a:r>
              <a:rPr lang="ro-RO" sz="1800" b="1" dirty="0">
                <a:solidFill>
                  <a:srgbClr val="5E7D0B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: Practică studențească pentru o economie verde</a:t>
            </a:r>
            <a:endParaRPr lang="ro-RO" sz="1600" b="1" dirty="0">
              <a:solidFill>
                <a:srgbClr val="5E7D0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355B7-173B-017D-45DD-BBFF977FF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34" y="3557908"/>
            <a:ext cx="3658111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5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6AB3-32D7-624E-8F47-89F3D11C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824" y="334742"/>
            <a:ext cx="8847234" cy="2071922"/>
          </a:xfrm>
        </p:spPr>
        <p:txBody>
          <a:bodyPr>
            <a:noAutofit/>
          </a:bodyPr>
          <a:lstStyle/>
          <a:p>
            <a:r>
              <a:rPr lang="hu-HU" sz="4400" b="1" dirty="0"/>
              <a:t>Célcsoport</a:t>
            </a:r>
            <a:br>
              <a:rPr lang="hu-HU" sz="4400" b="1" dirty="0"/>
            </a:br>
            <a:r>
              <a:rPr lang="hu-HU" sz="4400" b="1" dirty="0"/>
              <a:t>első beiratkozási szakasz</a:t>
            </a:r>
            <a:br>
              <a:rPr lang="hu-HU" sz="4400" b="1" dirty="0"/>
            </a:br>
            <a:r>
              <a:rPr lang="hu-HU" sz="4400" b="1" dirty="0"/>
              <a:t>2025/2026-ös tanév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02A0-18D2-8B4A-A4A9-36F3F88D2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547" y="3011689"/>
            <a:ext cx="4554806" cy="2399751"/>
          </a:xfrm>
          <a:solidFill>
            <a:srgbClr val="577700"/>
          </a:solidFill>
          <a:ln>
            <a:solidFill>
              <a:srgbClr val="5777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b="1" dirty="0"/>
              <a:t>összesen 23 hely:</a:t>
            </a:r>
            <a:endParaRPr lang="ro-RO" sz="4000" b="1" dirty="0"/>
          </a:p>
          <a:p>
            <a:pPr marL="360000" indent="-360000">
              <a:buClr>
                <a:schemeClr val="bg1"/>
              </a:buClr>
              <a:buFont typeface="Century Gothic" panose="020B0502020202020204" pitchFamily="34" charset="0"/>
              <a:buChar char="―"/>
            </a:pPr>
            <a:r>
              <a:rPr lang="ro-RO" sz="3600" b="1" dirty="0"/>
              <a:t> 12 </a:t>
            </a:r>
            <a:r>
              <a:rPr lang="ro-RO" sz="3600" b="1" dirty="0" err="1"/>
              <a:t>licensz</a:t>
            </a:r>
            <a:r>
              <a:rPr lang="ro-RO" sz="3600" b="1" dirty="0"/>
              <a:t> </a:t>
            </a:r>
          </a:p>
          <a:p>
            <a:pPr marL="360000" indent="-360000">
              <a:buClr>
                <a:schemeClr val="bg1"/>
              </a:buClr>
              <a:buFont typeface="Century Gothic" panose="020B0502020202020204" pitchFamily="34" charset="0"/>
              <a:buChar char="―"/>
            </a:pPr>
            <a:r>
              <a:rPr lang="ro-RO" sz="3600" b="1" dirty="0"/>
              <a:t> 11 </a:t>
            </a:r>
            <a:r>
              <a:rPr lang="ro-RO" sz="3600" b="1" dirty="0" err="1"/>
              <a:t>mesteri</a:t>
            </a:r>
            <a:r>
              <a:rPr lang="ro-RO" sz="3600" b="1" dirty="0"/>
              <a:t>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6623DEC-5506-6E40-8661-A40EDE98E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87410" y="2771565"/>
            <a:ext cx="3600000" cy="2880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E66021A7-6E87-A211-6A81-11D9D71F7CE5}"/>
              </a:ext>
            </a:extLst>
          </p:cNvPr>
          <p:cNvSpPr txBox="1">
            <a:spLocks/>
          </p:cNvSpPr>
          <p:nvPr/>
        </p:nvSpPr>
        <p:spPr>
          <a:xfrm>
            <a:off x="3553358" y="6393606"/>
            <a:ext cx="8623212" cy="455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1800" b="1" dirty="0">
                <a:latin typeface="Georgia" panose="02040502050405020303" pitchFamily="18" charset="0"/>
                <a:ea typeface="Cambria" panose="02040503050406030204" pitchFamily="18" charset="0"/>
              </a:rPr>
              <a:t>PEO 311826 </a:t>
            </a:r>
            <a:r>
              <a:rPr lang="ro-RO" sz="1800" b="1" dirty="0" err="1">
                <a:solidFill>
                  <a:srgbClr val="5E7D0B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GreenSeed</a:t>
            </a:r>
            <a:r>
              <a:rPr lang="ro-RO" sz="1800" b="1" dirty="0">
                <a:solidFill>
                  <a:srgbClr val="5E7D0B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: Practică studențească pentru o economie verde</a:t>
            </a:r>
            <a:endParaRPr lang="ro-RO" sz="1600" b="1" dirty="0">
              <a:solidFill>
                <a:srgbClr val="5E7D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7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C581-C986-F1E9-5DD5-FC7CF92E0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549" y="624110"/>
            <a:ext cx="8911687" cy="1280890"/>
          </a:xfrm>
        </p:spPr>
        <p:txBody>
          <a:bodyPr>
            <a:normAutofit/>
          </a:bodyPr>
          <a:lstStyle/>
          <a:p>
            <a:r>
              <a:rPr lang="hu-HU" b="1" dirty="0"/>
              <a:t>Kik jelentkezhetnek a projektbe?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B94A7-5AC8-E556-50E5-6A7C908DF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A Fizika Kar hallgatói</a:t>
            </a:r>
          </a:p>
          <a:p>
            <a:r>
              <a:rPr lang="hu-HU" sz="2400" dirty="0"/>
              <a:t>Licensz vagy </a:t>
            </a:r>
            <a:r>
              <a:rPr lang="hu-HU" sz="2400" dirty="0" err="1"/>
              <a:t>mesteris</a:t>
            </a:r>
            <a:r>
              <a:rPr lang="hu-HU" sz="2400" dirty="0"/>
              <a:t>, utolsó vagy utolsó előtti éves hallgatók</a:t>
            </a:r>
          </a:p>
          <a:p>
            <a:r>
              <a:rPr lang="hu-HU" sz="2400" dirty="0"/>
              <a:t>Szerepeljen a tantervükben a „Praktika” nevű tantárgy</a:t>
            </a:r>
          </a:p>
          <a:p>
            <a:r>
              <a:rPr lang="hu-HU" sz="2400" dirty="0"/>
              <a:t>Akik még nem vettek részt más európai alapokból finanszírozott praktika projektben</a:t>
            </a:r>
          </a:p>
          <a:p>
            <a:r>
              <a:rPr lang="hu-HU" sz="2400" dirty="0"/>
              <a:t>18-35 év közöttiek</a:t>
            </a:r>
            <a:endParaRPr lang="en-GB" sz="2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35A3AF-B045-C6D8-5BBF-A7026B2C6FC7}"/>
              </a:ext>
            </a:extLst>
          </p:cNvPr>
          <p:cNvSpPr txBox="1">
            <a:spLocks/>
          </p:cNvSpPr>
          <p:nvPr/>
        </p:nvSpPr>
        <p:spPr>
          <a:xfrm>
            <a:off x="3553355" y="6393606"/>
            <a:ext cx="8623212" cy="455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1800" b="1" dirty="0">
                <a:latin typeface="Georgia" panose="02040502050405020303" pitchFamily="18" charset="0"/>
                <a:ea typeface="Cambria" panose="02040503050406030204" pitchFamily="18" charset="0"/>
              </a:rPr>
              <a:t>PEO 311826 </a:t>
            </a:r>
            <a:r>
              <a:rPr lang="ro-RO" sz="1800" b="1" dirty="0" err="1">
                <a:solidFill>
                  <a:srgbClr val="5E7D0B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GreenSeed</a:t>
            </a:r>
            <a:r>
              <a:rPr lang="ro-RO" sz="1800" b="1" dirty="0">
                <a:solidFill>
                  <a:srgbClr val="5E7D0B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: Practică studențească pentru o economie verde</a:t>
            </a:r>
            <a:endParaRPr lang="ro-RO" sz="1600" b="1" dirty="0">
              <a:solidFill>
                <a:srgbClr val="5E7D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6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A8C8E8-CF96-0F5F-C553-8A51D33A7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250" y="647260"/>
            <a:ext cx="10053138" cy="660680"/>
          </a:xfrm>
        </p:spPr>
        <p:txBody>
          <a:bodyPr>
            <a:normAutofit fontScale="90000"/>
          </a:bodyPr>
          <a:lstStyle/>
          <a:p>
            <a:r>
              <a:rPr lang="ro-RO" sz="3600" b="1" dirty="0" err="1">
                <a:effectLst/>
              </a:rPr>
              <a:t>Szakmai</a:t>
            </a:r>
            <a:r>
              <a:rPr lang="ro-RO" sz="3600" b="1" dirty="0">
                <a:effectLst/>
              </a:rPr>
              <a:t> </a:t>
            </a:r>
            <a:r>
              <a:rPr lang="ro-RO" sz="3600" b="1" dirty="0" err="1">
                <a:effectLst/>
              </a:rPr>
              <a:t>gyakorlatok</a:t>
            </a:r>
            <a:r>
              <a:rPr lang="ro-RO" sz="3600" b="1" dirty="0">
                <a:effectLst/>
              </a:rPr>
              <a:t> a 2. </a:t>
            </a:r>
            <a:r>
              <a:rPr lang="ro-RO" sz="3600" b="1" dirty="0" err="1">
                <a:effectLst/>
              </a:rPr>
              <a:t>félévben</a:t>
            </a:r>
            <a:r>
              <a:rPr lang="ro-RO" sz="3600" b="1" dirty="0">
                <a:effectLst/>
              </a:rPr>
              <a:t> (2025/2026)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841FD38-F928-EC46-BECE-6E93CE4F5BD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11536172"/>
              </p:ext>
            </p:extLst>
          </p:nvPr>
        </p:nvGraphicFramePr>
        <p:xfrm>
          <a:off x="1203767" y="1638408"/>
          <a:ext cx="10243595" cy="4018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7749">
                  <a:extLst>
                    <a:ext uri="{9D8B030D-6E8A-4147-A177-3AD203B41FA5}">
                      <a16:colId xmlns:a16="http://schemas.microsoft.com/office/drawing/2014/main" val="2911208857"/>
                    </a:ext>
                  </a:extLst>
                </a:gridCol>
                <a:gridCol w="481646">
                  <a:extLst>
                    <a:ext uri="{9D8B030D-6E8A-4147-A177-3AD203B41FA5}">
                      <a16:colId xmlns:a16="http://schemas.microsoft.com/office/drawing/2014/main" val="1348655149"/>
                    </a:ext>
                  </a:extLst>
                </a:gridCol>
                <a:gridCol w="1563628">
                  <a:extLst>
                    <a:ext uri="{9D8B030D-6E8A-4147-A177-3AD203B41FA5}">
                      <a16:colId xmlns:a16="http://schemas.microsoft.com/office/drawing/2014/main" val="2171918143"/>
                    </a:ext>
                  </a:extLst>
                </a:gridCol>
                <a:gridCol w="6980572">
                  <a:extLst>
                    <a:ext uri="{9D8B030D-6E8A-4147-A177-3AD203B41FA5}">
                      <a16:colId xmlns:a16="http://schemas.microsoft.com/office/drawing/2014/main" val="547489546"/>
                    </a:ext>
                  </a:extLst>
                </a:gridCol>
              </a:tblGrid>
              <a:tr h="669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2000" b="1" dirty="0">
                        <a:effectLst/>
                        <a:latin typeface="Gill Sans MT" panose="020B0502020104020203" pitchFamily="34" charset="77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rgbClr val="5777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 err="1">
                          <a:effectLst/>
                        </a:rPr>
                        <a:t>Év</a:t>
                      </a:r>
                      <a:endParaRPr lang="ro-RO" sz="2000" b="1" dirty="0">
                        <a:effectLst/>
                        <a:latin typeface="Gill Sans MT" panose="020B0502020104020203" pitchFamily="34" charset="77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rgbClr val="5777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 err="1">
                          <a:effectLst/>
                        </a:rPr>
                        <a:t>Szak</a:t>
                      </a:r>
                      <a:endParaRPr lang="ro-RO" sz="2000" b="1" dirty="0">
                        <a:effectLst/>
                        <a:latin typeface="Gill Sans MT" panose="020B0502020104020203" pitchFamily="34" charset="77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rgbClr val="5777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2000" b="1" dirty="0">
                        <a:effectLst/>
                        <a:latin typeface="+mj-lt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rgbClr val="5777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141079"/>
                  </a:ext>
                </a:extLst>
              </a:tr>
              <a:tr h="66973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dirty="0" err="1">
                          <a:effectLst/>
                        </a:rPr>
                        <a:t>Licensz</a:t>
                      </a:r>
                      <a:endParaRPr lang="ro-RO" sz="2000" b="1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2000" b="1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dirty="0">
                          <a:effectLst/>
                          <a:latin typeface="Gill Sans MT" panose="020B0502020104020203" pitchFamily="34" charset="77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o-RO" sz="2000" b="1" dirty="0" err="1">
                          <a:effectLst/>
                          <a:latin typeface="Gill Sans MT" panose="020B0502020104020203" pitchFamily="34" charset="77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magyar</a:t>
                      </a:r>
                      <a:r>
                        <a:rPr lang="ro-RO" sz="2000" b="1" dirty="0">
                          <a:effectLst/>
                          <a:latin typeface="Gill Sans MT" panose="020B0502020104020203" pitchFamily="34" charset="77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1" dirty="0" err="1">
                          <a:effectLst/>
                          <a:latin typeface="Gill Sans MT" panose="020B0502020104020203" pitchFamily="34" charset="77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vonal</a:t>
                      </a:r>
                      <a:r>
                        <a:rPr lang="ro-RO" sz="2000" b="1" dirty="0">
                          <a:effectLst/>
                          <a:latin typeface="Gill Sans MT" panose="020B0502020104020203" pitchFamily="34" charset="77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79" marR="68579" marT="0" marB="0" anchor="ctr">
                    <a:solidFill>
                      <a:srgbClr val="5777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j-lt"/>
                        </a:rPr>
                        <a:t>2</a:t>
                      </a:r>
                      <a:endParaRPr lang="ro-RO" sz="2000" dirty="0">
                        <a:effectLst/>
                        <a:latin typeface="+mj-lt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rgbClr val="5777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j-lt"/>
                        </a:rPr>
                        <a:t>F, FI</a:t>
                      </a:r>
                      <a:endParaRPr lang="ro-RO" sz="2000" dirty="0">
                        <a:effectLst/>
                        <a:latin typeface="+mj-lt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rgbClr val="5777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Practică de specialitate 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 </a:t>
                      </a:r>
                      <a:r>
                        <a:rPr lang="ro-RO" sz="20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óra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rgbClr val="577700">
                        <a:alpha val="5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058391"/>
                  </a:ext>
                </a:extLst>
              </a:tr>
              <a:tr h="669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j-lt"/>
                        </a:rPr>
                        <a:t>3</a:t>
                      </a:r>
                      <a:endParaRPr lang="ro-RO" sz="2000" dirty="0">
                        <a:effectLst/>
                        <a:latin typeface="+mj-lt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rgbClr val="5777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j-lt"/>
                        </a:rPr>
                        <a:t>F, FI</a:t>
                      </a:r>
                      <a:endParaRPr lang="ro-RO" sz="2000" dirty="0">
                        <a:effectLst/>
                        <a:latin typeface="+mj-lt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rgbClr val="5777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Practică de specialitate II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 </a:t>
                      </a:r>
                      <a:r>
                        <a:rPr lang="ro-RO" sz="20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óra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79" marR="68579" marT="0" marB="0" anchor="ctr">
                    <a:solidFill>
                      <a:srgbClr val="577700">
                        <a:alpha val="5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06637"/>
                  </a:ext>
                </a:extLst>
              </a:tr>
              <a:tr h="66973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2000" dirty="0">
                        <a:effectLst/>
                        <a:latin typeface="Gill Sans MT" panose="020B0502020104020203" pitchFamily="34" charset="77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j-lt"/>
                        </a:rPr>
                        <a:t>3</a:t>
                      </a:r>
                      <a:endParaRPr lang="ro-RO" sz="2000" dirty="0">
                        <a:effectLst/>
                        <a:latin typeface="+mj-lt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rgbClr val="5777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j-lt"/>
                        </a:rPr>
                        <a:t>FT</a:t>
                      </a:r>
                      <a:endParaRPr lang="ro-RO" sz="2000" dirty="0">
                        <a:effectLst/>
                        <a:latin typeface="+mj-lt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rgbClr val="5777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Practică de domeniu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 </a:t>
                      </a:r>
                      <a:r>
                        <a:rPr lang="ro-RO" sz="20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óra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rgbClr val="577700">
                        <a:alpha val="5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294784"/>
                  </a:ext>
                </a:extLst>
              </a:tr>
              <a:tr h="66973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2000" dirty="0">
                        <a:effectLst/>
                        <a:latin typeface="Gill Sans MT" panose="020B0502020104020203" pitchFamily="34" charset="77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j-lt"/>
                        </a:rPr>
                        <a:t>4</a:t>
                      </a:r>
                      <a:endParaRPr lang="ro-RO" sz="2000" dirty="0">
                        <a:effectLst/>
                        <a:latin typeface="+mj-lt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rgbClr val="5777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j-lt"/>
                        </a:rPr>
                        <a:t>FT</a:t>
                      </a:r>
                      <a:endParaRPr lang="ro-RO" sz="2000" dirty="0">
                        <a:effectLst/>
                        <a:latin typeface="+mj-lt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rgbClr val="5777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Practică pentru proiectului de diplomă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 </a:t>
                      </a:r>
                      <a:r>
                        <a:rPr lang="ro-RO" sz="20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óra</a:t>
                      </a:r>
                      <a:endParaRPr lang="ro-RO" sz="20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79" marR="68579" marT="0" marB="0" anchor="ctr">
                    <a:solidFill>
                      <a:srgbClr val="577700">
                        <a:alpha val="5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618701"/>
                  </a:ext>
                </a:extLst>
              </a:tr>
              <a:tr h="669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 err="1">
                          <a:effectLst/>
                        </a:rPr>
                        <a:t>Mesteri</a:t>
                      </a:r>
                      <a:endParaRPr lang="ro-RO" sz="2000" dirty="0">
                        <a:effectLst/>
                        <a:latin typeface="Gill Sans MT" panose="020B0502020104020203" pitchFamily="34" charset="77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rgbClr val="5777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j-lt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79" marR="68579" marT="0" marB="0" anchor="ctr">
                    <a:solidFill>
                      <a:srgbClr val="5777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+mj-lt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FCS, BFM</a:t>
                      </a:r>
                    </a:p>
                  </a:txBody>
                  <a:tcPr marL="68579" marR="68579" marT="0" marB="0" anchor="ctr">
                    <a:solidFill>
                      <a:srgbClr val="5777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Practică de cercetare I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56 </a:t>
                      </a:r>
                      <a:r>
                        <a:rPr kumimoji="0" lang="ro-RO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óra</a:t>
                      </a:r>
                      <a:endParaRPr kumimoji="0" lang="ro-RO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rgbClr val="577700">
                        <a:alpha val="5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435729"/>
                  </a:ext>
                </a:extLst>
              </a:tr>
            </a:tbl>
          </a:graphicData>
        </a:graphic>
      </p:graphicFrame>
      <p:sp>
        <p:nvSpPr>
          <p:cNvPr id="2" name="Subtitle 2">
            <a:extLst>
              <a:ext uri="{FF2B5EF4-FFF2-40B4-BE49-F238E27FC236}">
                <a16:creationId xmlns:a16="http://schemas.microsoft.com/office/drawing/2014/main" id="{6984B375-6C9F-D95A-5ECA-986331B2EFD2}"/>
              </a:ext>
            </a:extLst>
          </p:cNvPr>
          <p:cNvSpPr txBox="1">
            <a:spLocks/>
          </p:cNvSpPr>
          <p:nvPr/>
        </p:nvSpPr>
        <p:spPr>
          <a:xfrm>
            <a:off x="3553355" y="6393606"/>
            <a:ext cx="8623212" cy="455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1800" b="1" dirty="0">
                <a:latin typeface="Georgia" panose="02040502050405020303" pitchFamily="18" charset="0"/>
                <a:ea typeface="Cambria" panose="02040503050406030204" pitchFamily="18" charset="0"/>
              </a:rPr>
              <a:t>PEO 311826 </a:t>
            </a:r>
            <a:r>
              <a:rPr lang="ro-RO" sz="1800" b="1" dirty="0" err="1">
                <a:solidFill>
                  <a:srgbClr val="5E7D0B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GreenSeed</a:t>
            </a:r>
            <a:r>
              <a:rPr lang="ro-RO" sz="1800" b="1" dirty="0">
                <a:solidFill>
                  <a:srgbClr val="5E7D0B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: Practică studențească pentru o economie verde</a:t>
            </a:r>
            <a:endParaRPr lang="ro-RO" sz="1600" b="1" dirty="0">
              <a:solidFill>
                <a:srgbClr val="5E7D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152EF-D282-2140-9C88-42CFF818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252" y="623186"/>
            <a:ext cx="3888898" cy="730128"/>
          </a:xfrm>
        </p:spPr>
        <p:txBody>
          <a:bodyPr/>
          <a:lstStyle/>
          <a:p>
            <a:r>
              <a:rPr lang="ro-RO" b="1" dirty="0" err="1"/>
              <a:t>Felvételi</a:t>
            </a:r>
            <a:r>
              <a:rPr lang="ro-RO" b="1" dirty="0"/>
              <a:t> </a:t>
            </a:r>
            <a:r>
              <a:rPr lang="ro-RO" b="1" dirty="0" err="1"/>
              <a:t>naptár</a:t>
            </a:r>
            <a:endParaRPr lang="ro-R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5155B-98F9-E74B-9F5E-2081B714B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610" y="1448502"/>
            <a:ext cx="6533694" cy="4385139"/>
          </a:xfrm>
        </p:spPr>
        <p:txBody>
          <a:bodyPr>
            <a:normAutofit/>
          </a:bodyPr>
          <a:lstStyle/>
          <a:p>
            <a:pPr lvl="0"/>
            <a:r>
              <a:rPr lang="ro-RO" sz="2400" dirty="0"/>
              <a:t>a program </a:t>
            </a:r>
            <a:r>
              <a:rPr lang="ro-RO" sz="2400" dirty="0" err="1"/>
              <a:t>bemutatása</a:t>
            </a:r>
            <a:r>
              <a:rPr lang="ro-RO" sz="2400" dirty="0"/>
              <a:t> a </a:t>
            </a:r>
            <a:r>
              <a:rPr lang="ro-RO" sz="2400" dirty="0" err="1"/>
              <a:t>Fizika</a:t>
            </a:r>
            <a:r>
              <a:rPr lang="ro-RO" sz="2400" dirty="0"/>
              <a:t> </a:t>
            </a:r>
            <a:r>
              <a:rPr lang="ro-RO" sz="2400" dirty="0" err="1"/>
              <a:t>karon</a:t>
            </a:r>
            <a:r>
              <a:rPr lang="ro-RO" sz="2400" dirty="0"/>
              <a:t>:</a:t>
            </a:r>
            <a:br>
              <a:rPr lang="ro-RO" sz="2400" dirty="0"/>
            </a:br>
            <a:r>
              <a:rPr lang="ro-RO" sz="2400" b="1" dirty="0"/>
              <a:t>2025 </a:t>
            </a:r>
            <a:r>
              <a:rPr lang="ro-RO" sz="2400" b="1" dirty="0" err="1"/>
              <a:t>december</a:t>
            </a:r>
            <a:r>
              <a:rPr lang="hu-HU" sz="2400" b="1" dirty="0"/>
              <a:t> 15-17</a:t>
            </a:r>
            <a:endParaRPr lang="ro-RO" sz="2400" dirty="0"/>
          </a:p>
          <a:p>
            <a:r>
              <a:rPr lang="ro-RO" sz="2400" dirty="0" err="1"/>
              <a:t>beiratkozás</a:t>
            </a:r>
            <a:r>
              <a:rPr lang="ro-RO" sz="2400" dirty="0"/>
              <a:t>:</a:t>
            </a:r>
            <a:br>
              <a:rPr lang="ro-RO" sz="2400" dirty="0"/>
            </a:br>
            <a:r>
              <a:rPr lang="ro-RO" sz="2400" b="1" dirty="0"/>
              <a:t>2026 </a:t>
            </a:r>
            <a:r>
              <a:rPr lang="hu-HU" sz="2400" b="1" dirty="0"/>
              <a:t>január 12-20</a:t>
            </a:r>
            <a:r>
              <a:rPr lang="ro-RO" sz="2400" dirty="0"/>
              <a:t>, on-line</a:t>
            </a:r>
          </a:p>
          <a:p>
            <a:pPr lvl="0"/>
            <a:r>
              <a:rPr lang="ro-RO" sz="2200" dirty="0" err="1"/>
              <a:t>eredmények</a:t>
            </a:r>
            <a:r>
              <a:rPr lang="ro-RO" sz="2400" dirty="0"/>
              <a:t>:</a:t>
            </a:r>
            <a:br>
              <a:rPr lang="ro-RO" sz="2400" dirty="0"/>
            </a:br>
            <a:r>
              <a:rPr lang="ro-RO" sz="2400" b="1" dirty="0"/>
              <a:t>2026 </a:t>
            </a:r>
            <a:r>
              <a:rPr lang="ro-RO" sz="2400" b="1" dirty="0" err="1"/>
              <a:t>január</a:t>
            </a:r>
            <a:r>
              <a:rPr lang="hu-HU" sz="2400" b="1" dirty="0"/>
              <a:t> 21-22</a:t>
            </a:r>
            <a:endParaRPr lang="ro-RO" sz="2400" dirty="0"/>
          </a:p>
          <a:p>
            <a:pPr lvl="0"/>
            <a:r>
              <a:rPr lang="ro-RO" sz="2400" dirty="0" err="1"/>
              <a:t>óvások</a:t>
            </a:r>
            <a:r>
              <a:rPr lang="ro-RO" sz="2400" dirty="0"/>
              <a:t>:</a:t>
            </a:r>
            <a:br>
              <a:rPr lang="ro-RO" sz="2400" dirty="0"/>
            </a:br>
            <a:r>
              <a:rPr lang="ro-RO" sz="2400" b="1" dirty="0"/>
              <a:t>2026 </a:t>
            </a:r>
            <a:r>
              <a:rPr lang="ro-RO" sz="2400" b="1" dirty="0" err="1"/>
              <a:t>január</a:t>
            </a:r>
            <a:r>
              <a:rPr lang="hu-HU" sz="2400" b="1" dirty="0"/>
              <a:t> 22-23</a:t>
            </a:r>
            <a:endParaRPr lang="ro-RO" sz="2400" dirty="0"/>
          </a:p>
          <a:p>
            <a:r>
              <a:rPr lang="ro-RO" sz="2400" dirty="0" err="1"/>
              <a:t>végeredény</a:t>
            </a:r>
            <a:r>
              <a:rPr lang="ro-RO" sz="2400" dirty="0"/>
              <a:t>:</a:t>
            </a:r>
            <a:br>
              <a:rPr lang="ro-RO" sz="2400" dirty="0"/>
            </a:br>
            <a:r>
              <a:rPr lang="ro-RO" sz="2400" b="1" dirty="0"/>
              <a:t>2026 </a:t>
            </a:r>
            <a:r>
              <a:rPr lang="ro-RO" sz="2400" b="1" dirty="0" err="1"/>
              <a:t>január</a:t>
            </a:r>
            <a:r>
              <a:rPr lang="hu-HU" sz="2400" b="1" dirty="0"/>
              <a:t> 26</a:t>
            </a:r>
            <a:endParaRPr lang="ro-RO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9CB1BC-101E-D14A-83BB-BD5DABA050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20298" y="1574156"/>
            <a:ext cx="2664542" cy="3280539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20139A8-57D7-61FE-D290-C2ACF1AE156E}"/>
              </a:ext>
            </a:extLst>
          </p:cNvPr>
          <p:cNvSpPr txBox="1">
            <a:spLocks/>
          </p:cNvSpPr>
          <p:nvPr/>
        </p:nvSpPr>
        <p:spPr>
          <a:xfrm>
            <a:off x="3553361" y="6393606"/>
            <a:ext cx="8623212" cy="455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1800" b="1" dirty="0">
                <a:latin typeface="Georgia" panose="02040502050405020303" pitchFamily="18" charset="0"/>
                <a:ea typeface="Cambria" panose="02040503050406030204" pitchFamily="18" charset="0"/>
              </a:rPr>
              <a:t>PEO 311826 </a:t>
            </a:r>
            <a:r>
              <a:rPr lang="ro-RO" sz="1800" b="1" dirty="0" err="1">
                <a:solidFill>
                  <a:srgbClr val="5E7D0B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GreenSeed</a:t>
            </a:r>
            <a:r>
              <a:rPr lang="ro-RO" sz="1800" b="1" dirty="0">
                <a:solidFill>
                  <a:srgbClr val="5E7D0B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: Practică studențească pentru o economie verde</a:t>
            </a:r>
            <a:endParaRPr lang="ro-RO" sz="1600" b="1" dirty="0">
              <a:solidFill>
                <a:srgbClr val="5E7D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5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043A7E-4F9D-489F-B21B-C064D2BCCB68}"/>
              </a:ext>
            </a:extLst>
          </p:cNvPr>
          <p:cNvSpPr txBox="1">
            <a:spLocks/>
          </p:cNvSpPr>
          <p:nvPr/>
        </p:nvSpPr>
        <p:spPr>
          <a:xfrm>
            <a:off x="3019927" y="1252288"/>
            <a:ext cx="9156646" cy="4583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hu-HU" sz="2400" dirty="0"/>
              <a:t>Beiratkozási kérvény (</a:t>
            </a:r>
            <a:r>
              <a:rPr lang="hu-HU" sz="2400" dirty="0" err="1">
                <a:hlinkClick r:id="rId2"/>
              </a:rPr>
              <a:t>Anexa</a:t>
            </a:r>
            <a:r>
              <a:rPr lang="hu-HU" sz="2400" dirty="0">
                <a:hlinkClick r:id="rId2"/>
              </a:rPr>
              <a:t> 1</a:t>
            </a:r>
            <a:r>
              <a:rPr lang="hu-HU" sz="2400" dirty="0"/>
              <a:t>)</a:t>
            </a:r>
          </a:p>
          <a:p>
            <a:pPr>
              <a:lnSpc>
                <a:spcPct val="120000"/>
              </a:lnSpc>
            </a:pPr>
            <a:r>
              <a:rPr lang="hu-HU" sz="2400" dirty="0"/>
              <a:t>Személyi igazolvány másolat (</a:t>
            </a:r>
            <a:r>
              <a:rPr lang="hu-HU" sz="2400" dirty="0" err="1"/>
              <a:t>png</a:t>
            </a:r>
            <a:r>
              <a:rPr lang="hu-HU" sz="2400" dirty="0"/>
              <a:t>, pdf, </a:t>
            </a:r>
            <a:r>
              <a:rPr lang="hu-HU" sz="2400" dirty="0" err="1"/>
              <a:t>jpg</a:t>
            </a:r>
            <a:r>
              <a:rPr lang="hu-HU" sz="2400" dirty="0"/>
              <a:t>, stb.)</a:t>
            </a:r>
          </a:p>
          <a:p>
            <a:pPr>
              <a:lnSpc>
                <a:spcPct val="120000"/>
              </a:lnSpc>
            </a:pPr>
            <a:r>
              <a:rPr lang="hu-HU" sz="2400" dirty="0"/>
              <a:t>Román nyelvű </a:t>
            </a:r>
            <a:r>
              <a:rPr lang="hu-HU" sz="2400" dirty="0" err="1"/>
              <a:t>Europass</a:t>
            </a:r>
            <a:r>
              <a:rPr lang="hu-HU" sz="2400" dirty="0"/>
              <a:t> CV:</a:t>
            </a:r>
            <a:br>
              <a:rPr lang="hu-HU" sz="2400" dirty="0"/>
            </a:br>
            <a:r>
              <a:rPr lang="hu-HU" sz="2000" dirty="0"/>
              <a:t>a További információk vagy Mellékletek szekciókban szükség esetén megadják a releváns tevékenységek típusát és ismertetését (részvétel kutatócsoportban, önkéntes akciók, hallgatói verseny, konferencia, beszámolók-projektek bemutatása, kutatási szerződés vagy támogatás, publikált dolgozatok stb.). Kitölthető itt: </a:t>
            </a:r>
            <a:r>
              <a:rPr lang="hu-HU" sz="2000" dirty="0">
                <a:hlinkClick r:id="rId3"/>
              </a:rPr>
              <a:t>https://europa.eu/europass/ro</a:t>
            </a:r>
            <a:r>
              <a:rPr lang="hu-HU" sz="2000" dirty="0"/>
              <a:t>.</a:t>
            </a:r>
          </a:p>
          <a:p>
            <a:pPr>
              <a:lnSpc>
                <a:spcPct val="120000"/>
              </a:lnSpc>
            </a:pPr>
            <a:endParaRPr lang="hu-HU" sz="2000" dirty="0"/>
          </a:p>
          <a:p>
            <a:pPr>
              <a:lnSpc>
                <a:spcPct val="120000"/>
              </a:lnSpc>
            </a:pPr>
            <a:r>
              <a:rPr lang="hu-HU" sz="2600" b="1" dirty="0"/>
              <a:t>Az iratkozáshoz a </a:t>
            </a:r>
            <a:r>
              <a:rPr lang="hu-HU" sz="2600" b="1" dirty="0">
                <a:hlinkClick r:id="rId4"/>
              </a:rPr>
              <a:t>MS </a:t>
            </a:r>
            <a:r>
              <a:rPr lang="hu-HU" sz="2600" b="1" dirty="0" err="1">
                <a:hlinkClick r:id="rId4"/>
              </a:rPr>
              <a:t>Forms</a:t>
            </a:r>
            <a:r>
              <a:rPr lang="hu-HU" sz="2600" b="1" dirty="0" err="1"/>
              <a:t>-on</a:t>
            </a:r>
            <a:r>
              <a:rPr lang="hu-HU" sz="2600" b="1" dirty="0"/>
              <a:t> levő kérdőívet kell kitölteni, illetve a fenti 3 dokumentumot is feltölteni </a:t>
            </a:r>
          </a:p>
          <a:p>
            <a:pPr marL="0" indent="0">
              <a:buNone/>
            </a:pPr>
            <a:endParaRPr lang="hu-HU" sz="2400" b="1" dirty="0"/>
          </a:p>
          <a:p>
            <a:pPr marL="0" indent="0">
              <a:buNone/>
            </a:pPr>
            <a:r>
              <a:rPr lang="hu-HU" sz="2400" b="1" dirty="0"/>
              <a:t>A felvett hallgatók számára:</a:t>
            </a:r>
          </a:p>
          <a:p>
            <a:r>
              <a:rPr lang="hu-HU" sz="2400" dirty="0"/>
              <a:t>Célcsoport regisztrációs űrlap </a:t>
            </a:r>
          </a:p>
          <a:p>
            <a:r>
              <a:rPr lang="hu-HU" sz="2400" dirty="0"/>
              <a:t>Nyilatkozat a személyes adatok feldolgozásával kapcsolatos beleegyezésről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EE6D17-DD7B-0D4B-94EB-565A47D02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724" y="656624"/>
            <a:ext cx="3841676" cy="671332"/>
          </a:xfrm>
        </p:spPr>
        <p:txBody>
          <a:bodyPr/>
          <a:lstStyle/>
          <a:p>
            <a:r>
              <a:rPr lang="hu-HU" b="1" dirty="0"/>
              <a:t>Szükséges iratok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0C75A02-9F61-DCDB-EB28-112BBABABCE0}"/>
              </a:ext>
            </a:extLst>
          </p:cNvPr>
          <p:cNvSpPr txBox="1">
            <a:spLocks/>
          </p:cNvSpPr>
          <p:nvPr/>
        </p:nvSpPr>
        <p:spPr>
          <a:xfrm>
            <a:off x="3553361" y="6393606"/>
            <a:ext cx="8623212" cy="455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1800" b="1" dirty="0">
                <a:latin typeface="Georgia" panose="02040502050405020303" pitchFamily="18" charset="0"/>
                <a:ea typeface="Cambria" panose="02040503050406030204" pitchFamily="18" charset="0"/>
              </a:rPr>
              <a:t>PEO 311826 </a:t>
            </a:r>
            <a:r>
              <a:rPr lang="ro-RO" sz="1800" b="1" dirty="0" err="1">
                <a:solidFill>
                  <a:srgbClr val="5E7D0B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GreenSeed</a:t>
            </a:r>
            <a:r>
              <a:rPr lang="ro-RO" sz="1800" b="1" dirty="0">
                <a:solidFill>
                  <a:srgbClr val="5E7D0B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: Practică studențească pentru o economie verde</a:t>
            </a:r>
            <a:endParaRPr lang="ro-RO" sz="1600" b="1" dirty="0">
              <a:solidFill>
                <a:srgbClr val="5E7D0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17069-95F5-8EE7-9266-182CB7926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62" y="1400882"/>
            <a:ext cx="2409269" cy="21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3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76E01C6-4E71-4CFC-80E9-33F85470A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333197"/>
              </p:ext>
            </p:extLst>
          </p:nvPr>
        </p:nvGraphicFramePr>
        <p:xfrm>
          <a:off x="1588169" y="323322"/>
          <a:ext cx="10316241" cy="5108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052">
                  <a:extLst>
                    <a:ext uri="{9D8B030D-6E8A-4147-A177-3AD203B41FA5}">
                      <a16:colId xmlns:a16="http://schemas.microsoft.com/office/drawing/2014/main" val="547306965"/>
                    </a:ext>
                  </a:extLst>
                </a:gridCol>
                <a:gridCol w="3390437">
                  <a:extLst>
                    <a:ext uri="{9D8B030D-6E8A-4147-A177-3AD203B41FA5}">
                      <a16:colId xmlns:a16="http://schemas.microsoft.com/office/drawing/2014/main" val="4218775310"/>
                    </a:ext>
                  </a:extLst>
                </a:gridCol>
                <a:gridCol w="3857752">
                  <a:extLst>
                    <a:ext uri="{9D8B030D-6E8A-4147-A177-3AD203B41FA5}">
                      <a16:colId xmlns:a16="http://schemas.microsoft.com/office/drawing/2014/main" val="3904904534"/>
                    </a:ext>
                  </a:extLst>
                </a:gridCol>
              </a:tblGrid>
              <a:tr h="287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800" noProof="0" dirty="0">
                          <a:effectLst/>
                        </a:rPr>
                        <a:t>Értékelési szempontok</a:t>
                      </a:r>
                      <a:endParaRPr lang="hu-HU" sz="1800" noProof="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7855" marR="57855" marT="0" marB="0">
                    <a:solidFill>
                      <a:srgbClr val="5777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800" noProof="0" dirty="0">
                          <a:effectLst/>
                        </a:rPr>
                        <a:t>Pontszám</a:t>
                      </a:r>
                      <a:endParaRPr lang="hu-HU" sz="1800" noProof="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7855" marR="57855" marT="0" marB="0">
                    <a:solidFill>
                      <a:srgbClr val="577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55887"/>
                  </a:ext>
                </a:extLst>
              </a:tr>
              <a:tr h="13380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600" b="1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Felvételi átlag (az elsőéves </a:t>
                      </a:r>
                      <a:r>
                        <a:rPr lang="hu-HU" sz="1600" b="1" i="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mesteris</a:t>
                      </a:r>
                      <a:r>
                        <a:rPr lang="hu-HU" sz="1600" b="1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hallgatók számára)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600" b="1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előző évi kreditek száma (a többi hallgatónak)</a:t>
                      </a:r>
                    </a:p>
                  </a:txBody>
                  <a:tcPr marL="57855" marR="57855" marT="0" marB="0">
                    <a:solidFill>
                      <a:srgbClr val="5777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u-HU" sz="1800" noProof="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9.51-10.00 – 10p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u-HU" sz="1800" noProof="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9.01-9.50 – 9p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u-HU" sz="1800" noProof="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8.51-9.00 – 8p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u-HU" sz="1800" noProof="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8.01-8.50 – 7p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u-HU" sz="1800" noProof="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≤ 8.00 – 5p </a:t>
                      </a:r>
                    </a:p>
                  </a:txBody>
                  <a:tcPr marL="57855" marR="57855" marT="0" marB="0">
                    <a:solidFill>
                      <a:srgbClr val="5777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u-HU" sz="1800" noProof="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60 kredit – 10p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u-HU" sz="1800" noProof="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55-59 kredit – 8p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u-HU" sz="1800" noProof="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50-54 kredit – 7p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u-HU" sz="1800" noProof="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40-49 kredit – 3 p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u-HU" sz="1800" noProof="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30-39 kredit – 1p</a:t>
                      </a:r>
                    </a:p>
                  </a:txBody>
                  <a:tcPr marL="57855" marR="57855" marT="0" marB="0">
                    <a:solidFill>
                      <a:srgbClr val="5777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104574"/>
                  </a:ext>
                </a:extLst>
              </a:tr>
              <a:tr h="1873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600" b="1" noProof="0" dirty="0">
                          <a:effectLst/>
                        </a:rPr>
                        <a:t>Részvétel a kutatási tevékenységekben</a:t>
                      </a:r>
                      <a:endParaRPr lang="hu-HU" sz="1600" b="1" noProof="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7855" marR="57855" marT="0" marB="0" anchor="ctr">
                    <a:solidFill>
                      <a:srgbClr val="577700">
                        <a:alpha val="2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800" noProof="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10p – ISI publikációk, konferencia vagy diákverseny díjak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800" noProof="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8p – nem ISI publikációk, konferencia vagy diákverseny részvétel, kutatási projektben való részvétel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800" noProof="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7p – szakmai díjak vagy ösztöndíjak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800" noProof="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Calibri" panose="020F0502020204030204" pitchFamily="34" charset="0"/>
                        </a:rPr>
                        <a:t>5p – önkéntes szakmai tevékenységek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800" noProof="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Calibri" panose="020F0502020204030204" pitchFamily="34" charset="0"/>
                        </a:rPr>
                        <a:t>3p – munkaszerződés (a szakmában), előző szakmai gyakorlat vagy </a:t>
                      </a:r>
                      <a:r>
                        <a:rPr lang="hu-HU" sz="1800" noProof="0" dirty="0" err="1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Calibri" panose="020F0502020204030204" pitchFamily="34" charset="0"/>
                        </a:rPr>
                        <a:t>internship</a:t>
                      </a:r>
                      <a:r>
                        <a:rPr lang="hu-HU" sz="1800" noProof="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u-HU" sz="1800" noProof="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Calibri" panose="020F0502020204030204" pitchFamily="34" charset="0"/>
                        </a:rPr>
                        <a:t>2p – r</a:t>
                      </a:r>
                      <a:r>
                        <a:rPr lang="hu-HU" sz="1800" b="0" i="0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észvétel  egy kutatócsoportban (igazolás szükséges)</a:t>
                      </a:r>
                      <a:endParaRPr lang="hu-HU" sz="1800" noProof="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  <a:cs typeface="Calibri" panose="020F0502020204030204" pitchFamily="34" charset="0"/>
                      </a:endParaRPr>
                    </a:p>
                  </a:txBody>
                  <a:tcPr marL="57855" marR="57855" marT="0" marB="0" anchor="ctr">
                    <a:solidFill>
                      <a:srgbClr val="577700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383380"/>
                  </a:ext>
                </a:extLst>
              </a:tr>
              <a:tr h="12472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u-HU" sz="1600" b="1" noProof="0" dirty="0">
                          <a:effectLst/>
                        </a:rPr>
                        <a:t>Hozzájárulás a projektmutatók eléréséhez</a:t>
                      </a:r>
                      <a:endParaRPr lang="hu-HU" sz="1600" b="1" noProof="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7855" marR="57855" marT="0" marB="0" anchor="ctr">
                    <a:solidFill>
                      <a:srgbClr val="57770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u-HU" sz="1800" noProof="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5p – 2. év mesteri hallgató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u-HU" sz="1800" noProof="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3p – 1. mesteri hallgató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u-HU" sz="1800" noProof="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1p – licensz szintű hallgatók</a:t>
                      </a:r>
                    </a:p>
                  </a:txBody>
                  <a:tcPr marL="57855" marR="57855" marT="0" marB="0" anchor="ctr">
                    <a:solidFill>
                      <a:srgbClr val="5777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092642"/>
                  </a:ext>
                </a:extLst>
              </a:tr>
            </a:tbl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DAA92B12-E75E-494B-981A-BD79D0B25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 rot="217368">
            <a:off x="-296230" y="4756480"/>
            <a:ext cx="2279045" cy="24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329A65-D672-4B2C-8ACD-35458708A3E6}"/>
              </a:ext>
            </a:extLst>
          </p:cNvPr>
          <p:cNvSpPr txBox="1"/>
          <p:nvPr/>
        </p:nvSpPr>
        <p:spPr>
          <a:xfrm>
            <a:off x="1903310" y="5449041"/>
            <a:ext cx="823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Azonos</a:t>
            </a:r>
            <a:r>
              <a:rPr lang="en-US" sz="1600" b="1" dirty="0"/>
              <a:t> </a:t>
            </a:r>
            <a:r>
              <a:rPr lang="en-US" sz="1600" b="1" dirty="0" err="1"/>
              <a:t>pontszám</a:t>
            </a:r>
            <a:r>
              <a:rPr lang="en-US" sz="1600" b="1" dirty="0"/>
              <a:t> </a:t>
            </a:r>
            <a:r>
              <a:rPr lang="en-US" sz="1600" b="1" dirty="0" err="1"/>
              <a:t>esetén</a:t>
            </a:r>
            <a:r>
              <a:rPr lang="en-US" sz="1600" b="1" dirty="0"/>
              <a:t>:</a:t>
            </a:r>
          </a:p>
          <a:p>
            <a:pPr marL="288925" indent="-168275">
              <a:buFont typeface="Symbol" panose="05050102010706020507" pitchFamily="18" charset="2"/>
              <a:buChar char=""/>
            </a:pPr>
            <a:r>
              <a:rPr lang="en-US" sz="1600" dirty="0" err="1"/>
              <a:t>licensz</a:t>
            </a:r>
            <a:r>
              <a:rPr lang="en-US" sz="1600" dirty="0"/>
              <a:t> </a:t>
            </a:r>
            <a:r>
              <a:rPr lang="en-US" sz="1600" dirty="0" err="1"/>
              <a:t>és</a:t>
            </a:r>
            <a:r>
              <a:rPr lang="en-US" sz="1600" dirty="0"/>
              <a:t> </a:t>
            </a:r>
            <a:r>
              <a:rPr lang="en-US" sz="1600" dirty="0" err="1"/>
              <a:t>mesteri</a:t>
            </a:r>
            <a:r>
              <a:rPr lang="en-US" sz="1600" dirty="0"/>
              <a:t> 2. </a:t>
            </a:r>
            <a:r>
              <a:rPr lang="en-US" sz="1600" dirty="0" err="1"/>
              <a:t>év</a:t>
            </a:r>
            <a:r>
              <a:rPr lang="en-US" sz="1600" dirty="0"/>
              <a:t>: </a:t>
            </a:r>
            <a:r>
              <a:rPr lang="en-US" sz="1600" dirty="0" err="1"/>
              <a:t>kreditek</a:t>
            </a:r>
            <a:r>
              <a:rPr lang="en-US" sz="1600" dirty="0"/>
              <a:t> </a:t>
            </a:r>
            <a:r>
              <a:rPr lang="en-US" sz="1600" dirty="0" err="1"/>
              <a:t>száma</a:t>
            </a:r>
            <a:r>
              <a:rPr lang="en-US" sz="1600" dirty="0"/>
              <a:t> </a:t>
            </a:r>
            <a:r>
              <a:rPr lang="en-US" sz="1600" dirty="0" err="1"/>
              <a:t>az</a:t>
            </a:r>
            <a:r>
              <a:rPr lang="en-US" sz="1600" dirty="0"/>
              <a:t> </a:t>
            </a:r>
            <a:r>
              <a:rPr lang="en-US" sz="1600" dirty="0" err="1"/>
              <a:t>előző</a:t>
            </a:r>
            <a:r>
              <a:rPr lang="en-US" sz="1600" dirty="0"/>
              <a:t> </a:t>
            </a:r>
            <a:r>
              <a:rPr lang="en-US" sz="1600" dirty="0" err="1"/>
              <a:t>félévében</a:t>
            </a:r>
            <a:r>
              <a:rPr lang="en-US" sz="1600" dirty="0"/>
              <a:t>,  </a:t>
            </a:r>
            <a:r>
              <a:rPr lang="hu-HU" sz="1600" dirty="0"/>
              <a:t>előző év átlaga</a:t>
            </a:r>
            <a:endParaRPr lang="en-US" sz="1600" dirty="0"/>
          </a:p>
          <a:p>
            <a:pPr marL="288925" indent="-168275">
              <a:buFont typeface="Symbol" panose="05050102010706020507" pitchFamily="18" charset="2"/>
              <a:buChar char=""/>
            </a:pPr>
            <a:r>
              <a:rPr lang="en-US" sz="1600" dirty="0" err="1"/>
              <a:t>mesteri</a:t>
            </a:r>
            <a:r>
              <a:rPr lang="en-US" sz="1600" dirty="0"/>
              <a:t> 1. </a:t>
            </a:r>
            <a:r>
              <a:rPr lang="en-US" sz="1600" dirty="0" err="1"/>
              <a:t>év</a:t>
            </a:r>
            <a:r>
              <a:rPr lang="en-US" sz="1600" dirty="0"/>
              <a:t>: </a:t>
            </a:r>
            <a:r>
              <a:rPr lang="en-US" sz="1600" dirty="0" err="1"/>
              <a:t>mesteri</a:t>
            </a:r>
            <a:r>
              <a:rPr lang="en-US" sz="1600" dirty="0"/>
              <a:t> </a:t>
            </a:r>
            <a:r>
              <a:rPr lang="en-US" sz="1600" dirty="0" err="1"/>
              <a:t>felvételi</a:t>
            </a:r>
            <a:r>
              <a:rPr lang="en-US" sz="1600" dirty="0"/>
              <a:t> </a:t>
            </a:r>
            <a:r>
              <a:rPr lang="en-US" sz="1600" dirty="0" err="1"/>
              <a:t>átlag</a:t>
            </a:r>
            <a:r>
              <a:rPr lang="en-US" sz="1600" dirty="0"/>
              <a:t>, </a:t>
            </a:r>
            <a:r>
              <a:rPr lang="hu-HU" sz="1600" dirty="0"/>
              <a:t>előző év átlaga</a:t>
            </a:r>
            <a:endParaRPr lang="en-US" sz="160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A8F8EDC-5E31-8797-7964-6CB4105E4EE2}"/>
              </a:ext>
            </a:extLst>
          </p:cNvPr>
          <p:cNvSpPr txBox="1">
            <a:spLocks/>
          </p:cNvSpPr>
          <p:nvPr/>
        </p:nvSpPr>
        <p:spPr>
          <a:xfrm>
            <a:off x="3568788" y="6404280"/>
            <a:ext cx="8623212" cy="455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1800" b="1" dirty="0">
                <a:latin typeface="Georgia" panose="02040502050405020303" pitchFamily="18" charset="0"/>
                <a:ea typeface="Cambria" panose="02040503050406030204" pitchFamily="18" charset="0"/>
              </a:rPr>
              <a:t>PEO 311826 </a:t>
            </a:r>
            <a:r>
              <a:rPr lang="ro-RO" sz="1800" b="1" dirty="0" err="1">
                <a:solidFill>
                  <a:srgbClr val="5E7D0B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GreenSeed</a:t>
            </a:r>
            <a:r>
              <a:rPr lang="ro-RO" sz="1800" b="1" dirty="0">
                <a:solidFill>
                  <a:srgbClr val="5E7D0B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: Practică studențească pentru o economie verde</a:t>
            </a:r>
            <a:endParaRPr lang="ro-RO" sz="1600" b="1" dirty="0">
              <a:solidFill>
                <a:srgbClr val="5E7D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6761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952</TotalTime>
  <Words>758</Words>
  <Application>Microsoft Office PowerPoint</Application>
  <PresentationFormat>Widescreen</PresentationFormat>
  <Paragraphs>118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</vt:lpstr>
      <vt:lpstr>Century Gothic</vt:lpstr>
      <vt:lpstr>Georgia</vt:lpstr>
      <vt:lpstr>Gill Sans MT</vt:lpstr>
      <vt:lpstr>Symbol</vt:lpstr>
      <vt:lpstr>Wingdings 3</vt:lpstr>
      <vt:lpstr>Wisp</vt:lpstr>
      <vt:lpstr>Szakmai gyakorlat egy zöld gazdaságért</vt:lpstr>
      <vt:lpstr>Szeretnétek egy lépéssel közelebb kerülni a foglalkoztatáshoz, és időben felkészülni a munkaerőpiacra?</vt:lpstr>
      <vt:lpstr>A program ajánlata</vt:lpstr>
      <vt:lpstr>Célcsoport első beiratkozási szakasz 2025/2026-ös tanév</vt:lpstr>
      <vt:lpstr>Kik jelentkezhetnek a projektbe?</vt:lpstr>
      <vt:lpstr>Szakmai gyakorlatok a 2. félévben (2025/2026)</vt:lpstr>
      <vt:lpstr>Felvételi naptár</vt:lpstr>
      <vt:lpstr>Szükséges iratok</vt:lpstr>
      <vt:lpstr>PowerPoint Presentation</vt:lpstr>
      <vt:lpstr>Akikhez lehet fordulni:</vt:lpstr>
      <vt:lpstr>Jöhetnek a kérdések!</vt:lpstr>
      <vt:lpstr>Csatlakozz te is!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CompetentCFB</dc:title>
  <dc:creator>Ferenc Jarai-Szabo</dc:creator>
  <cp:lastModifiedBy>Katalin Nagy</cp:lastModifiedBy>
  <cp:revision>114</cp:revision>
  <cp:lastPrinted>2019-12-06T07:59:37Z</cp:lastPrinted>
  <dcterms:created xsi:type="dcterms:W3CDTF">2019-03-06T21:22:56Z</dcterms:created>
  <dcterms:modified xsi:type="dcterms:W3CDTF">2026-01-08T16:43:22Z</dcterms:modified>
</cp:coreProperties>
</file>